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B5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74920"/>
            <a:ext cx="9144000" cy="685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73152"/>
            <a:ext cx="109728" cy="500176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034272" y="73152"/>
            <a:ext cx="109728" cy="5001768"/>
          </a:xfrm>
          <a:prstGeom prst="rect">
            <a:avLst/>
          </a:prstGeom>
          <a:solidFill>
            <a:srgbClr val="2A3F7E"/>
          </a:solidFill>
          <a:ln w="12700">
            <a:solidFill>
              <a:srgbClr val="2A3F7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109728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950" dirty="0">
                <a:solidFill>
                  <a:srgbClr val="F0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المملكة المغربية  |  وزارة التربية الوطنية والتعليم الأولي والرياضة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274320" y="384048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900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الأكاديمية الجهوية لجهة مراكش آسفي  |  المديرية الإقليمية بآسفي  |  المقاطعة الثالثة - فرنسية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1828800" y="694944"/>
            <a:ext cx="5486400" cy="1828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74320" y="822960"/>
            <a:ext cx="8595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8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مصوغة تكوينية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274320" y="1325880"/>
            <a:ext cx="8595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الإطار المفاهيمي المتقدم</a:t>
            </a:r>
            <a:endParaRPr lang="en-US" sz="3800" dirty="0"/>
          </a:p>
        </p:txBody>
      </p:sp>
      <p:sp>
        <p:nvSpPr>
          <p:cNvPr id="11" name="Text 9"/>
          <p:cNvSpPr/>
          <p:nvPr/>
        </p:nvSpPr>
        <p:spPr>
          <a:xfrm>
            <a:off x="274320" y="2103120"/>
            <a:ext cx="8595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3400" b="1" dirty="0">
                <a:solidFill>
                  <a:srgbClr val="F0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للتقويم والامتحان الإشهادي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274320" y="2907792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20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التخطيط • التدبير • الاستثمار • التكييف • التقويم الإلكتروني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1828800" y="3255264"/>
            <a:ext cx="5486400" cy="18288"/>
          </a:xfrm>
          <a:prstGeom prst="rect">
            <a:avLst/>
          </a:prstGeom>
          <a:solidFill>
            <a:srgbClr val="2A3F7E"/>
          </a:solidFill>
          <a:ln w="12700">
            <a:solidFill>
              <a:srgbClr val="2A3F7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4320" y="3337560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200" b="1" dirty="0">
                <a:solidFill>
                  <a:srgbClr val="F0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إعداد وتأطير: مصطفى بوعزوني  |  مفتش تربوي  |  يونيو 2026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274320" y="3657600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000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المؤسسات المستهدفة: المديرية الإقليمية بآسفي  |  20 ساعة تكوينية  |  30 مشاركاً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57200" y="4069080"/>
            <a:ext cx="1920240" cy="274320"/>
          </a:xfrm>
          <a:prstGeom prst="rect">
            <a:avLst/>
          </a:prstGeom>
          <a:solidFill>
            <a:srgbClr val="2A3F7E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4078224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تكوين احترافي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2651760" y="4069080"/>
            <a:ext cx="1920240" cy="274320"/>
          </a:xfrm>
          <a:prstGeom prst="rect">
            <a:avLst/>
          </a:prstGeom>
          <a:solidFill>
            <a:srgbClr val="2A3F7E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651760" y="4078224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متوافق مع المناهج 2026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4846320" y="4069080"/>
            <a:ext cx="1920240" cy="274320"/>
          </a:xfrm>
          <a:prstGeom prst="rect">
            <a:avLst/>
          </a:prstGeom>
          <a:solidFill>
            <a:srgbClr val="2A3F7E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46320" y="4078224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نظري + تطبيقي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7040880" y="4069080"/>
            <a:ext cx="1920240" cy="274320"/>
          </a:xfrm>
          <a:prstGeom prst="rect">
            <a:avLst/>
          </a:prstGeom>
          <a:solidFill>
            <a:srgbClr val="2A3F7E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040880" y="4078224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ورشات تفاعلية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3152"/>
            <a:ext cx="9144000" cy="658368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9144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الإطار المرجعي للامتحانات الإشهادية | Référentiel d'Examen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74320" y="822960"/>
            <a:ext cx="8595360" cy="594360"/>
          </a:xfrm>
          <a:prstGeom prst="rect">
            <a:avLst/>
          </a:prstGeom>
          <a:solidFill>
            <a:srgbClr val="E8EDF8"/>
          </a:solidFill>
          <a:ln w="12700">
            <a:solidFill>
              <a:srgbClr val="B0C4E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841248"/>
            <a:ext cx="8412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📖 تعريف: الإطار المرجعي هو وثيقة بيداغوجية رسمية تُحدد محتوى الامتحان الإشهادي وتوزيع النقط على المكونات والمستويات المهارية.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28600" y="1508760"/>
            <a:ext cx="278892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28600" y="1508760"/>
            <a:ext cx="502920" cy="150876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28600" y="1965960"/>
            <a:ext cx="502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أولاً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795528" y="1581912"/>
            <a:ext cx="21671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الكفايات المستهدفة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795528" y="1911096"/>
            <a:ext cx="2167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Compétences Visées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95528" y="2148840"/>
            <a:ext cx="2167128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قائمة بالكفايات النهائية التي يجب أن يتقنها التلميذ في نهاية المرحلة وفق المنهج الرسمي.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3200400" y="1508760"/>
            <a:ext cx="278892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200400" y="1508760"/>
            <a:ext cx="502920" cy="1508760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00400" y="1965960"/>
            <a:ext cx="502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ثانياً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767328" y="1581912"/>
            <a:ext cx="21671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0D7A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المضامين والمحتويات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767328" y="1911096"/>
            <a:ext cx="2167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Contenus Thématiques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3767328" y="2148840"/>
            <a:ext cx="2167128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جرد المفاهيم والمصطلحات والمحاور المعرفية المقررة في البرنامج الدراسي للمستوى.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6172200" y="1508760"/>
            <a:ext cx="278892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172200" y="1508760"/>
            <a:ext cx="502920" cy="1508760"/>
          </a:xfrm>
          <a:prstGeom prst="rect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172200" y="1965960"/>
            <a:ext cx="502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ثالثاً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739128" y="1581912"/>
            <a:ext cx="21671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جدول التخصيص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739128" y="1911096"/>
            <a:ext cx="2167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Tableau de Spécification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6739128" y="2148840"/>
            <a:ext cx="2167128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مصفوفة توزيع الأسئلة على المحاور والمستويات المهارية مع تحديد النسب المئوية لكل منها.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228600" y="3108960"/>
            <a:ext cx="278892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228600" y="3108960"/>
            <a:ext cx="502920" cy="1508760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28600" y="3566160"/>
            <a:ext cx="502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رابعاً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95528" y="3182112"/>
            <a:ext cx="21671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معايير التنقيط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795528" y="3511296"/>
            <a:ext cx="2167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Critères de Notation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795528" y="3749040"/>
            <a:ext cx="2167128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شبكة تفصيلية لتوزيع النقط على كل عنصر من عناصر الإجابة مع مؤشرات الأداء الدقيقة.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3200400" y="3108960"/>
            <a:ext cx="278892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3200400" y="3108960"/>
            <a:ext cx="502920" cy="15087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200400" y="3566160"/>
            <a:ext cx="502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خامساً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3767328" y="3182112"/>
            <a:ext cx="21671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شروط الإنجاز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3767328" y="3511296"/>
            <a:ext cx="2167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Conditions de Réalisation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3767328" y="3749040"/>
            <a:ext cx="2167128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مدة الامتحان، المواد المسموح بها، الوسائل المتاحة، وشروط التقديم والعرض.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6172200" y="3108960"/>
            <a:ext cx="2788920" cy="1508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6172200" y="3108960"/>
            <a:ext cx="502920" cy="1508760"/>
          </a:xfrm>
          <a:prstGeom prst="rect">
            <a:avLst/>
          </a:prstGeom>
          <a:solidFill>
            <a:srgbClr val="2A3F7E"/>
          </a:solidFill>
          <a:ln w="12700">
            <a:solidFill>
              <a:srgbClr val="2A3F7E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172200" y="3566160"/>
            <a:ext cx="502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سادساً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6739128" y="3182112"/>
            <a:ext cx="21671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2A3F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نماذج الاختبارات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6739128" y="3511296"/>
            <a:ext cx="2167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Exemples d'Examens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6739128" y="3749040"/>
            <a:ext cx="2167128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نماذج توضيحية من الاختبارات السابقة مع نماذج الإجابة المرجعية وشبكات التصحيح.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182880" y="4992624"/>
            <a:ext cx="8778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ملاحظة للمقدم: قدم نموذجاً من الإطار المرجعي الفعلي لمادة النشاط العلمي وناقش مكوناته مع المجموعة.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3152"/>
            <a:ext cx="9144000" cy="658368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9144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جدول التخصيص | Tableau de Spécification - نموذج تطبيقي: النشاط العلمي السنة السادسة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274320" y="804672"/>
            <a:ext cx="731520" cy="384048"/>
          </a:xfrm>
          <a:prstGeom prst="rect">
            <a:avLst/>
          </a:prstGeom>
          <a:solidFill>
            <a:srgbClr val="1B2B5E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804672"/>
            <a:ext cx="731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المحاور والمكونات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1005840" y="804672"/>
            <a:ext cx="731520" cy="384048"/>
          </a:xfrm>
          <a:prstGeom prst="rect">
            <a:avLst/>
          </a:prstGeom>
          <a:solidFill>
            <a:srgbClr val="1B2B5E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804672"/>
            <a:ext cx="731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التذكر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1737360" y="804672"/>
            <a:ext cx="731520" cy="384048"/>
          </a:xfrm>
          <a:prstGeom prst="rect">
            <a:avLst/>
          </a:prstGeom>
          <a:solidFill>
            <a:srgbClr val="1B2B5E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737360" y="804672"/>
            <a:ext cx="731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الفهم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2468880" y="804672"/>
            <a:ext cx="731520" cy="384048"/>
          </a:xfrm>
          <a:prstGeom prst="rect">
            <a:avLst/>
          </a:prstGeom>
          <a:solidFill>
            <a:srgbClr val="1B2B5E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468880" y="804672"/>
            <a:ext cx="731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التطبيق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200400" y="804672"/>
            <a:ext cx="731520" cy="384048"/>
          </a:xfrm>
          <a:prstGeom prst="rect">
            <a:avLst/>
          </a:prstGeom>
          <a:solidFill>
            <a:srgbClr val="1B2B5E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00400" y="804672"/>
            <a:ext cx="731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التحليل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3931920" y="804672"/>
            <a:ext cx="731520" cy="384048"/>
          </a:xfrm>
          <a:prstGeom prst="rect">
            <a:avLst/>
          </a:prstGeom>
          <a:solidFill>
            <a:srgbClr val="1B2B5E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931920" y="804672"/>
            <a:ext cx="731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التقويم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663440" y="804672"/>
            <a:ext cx="4480560" cy="384048"/>
          </a:xfrm>
          <a:prstGeom prst="rect">
            <a:avLst/>
          </a:prstGeom>
          <a:solidFill>
            <a:srgbClr val="1B2B5E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663440" y="804672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المجموع %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274320" y="1188720"/>
            <a:ext cx="7315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10896" y="1188720"/>
            <a:ext cx="6583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علوم الحياة والأرض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1005840" y="1188720"/>
            <a:ext cx="7315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42416" y="1188720"/>
            <a:ext cx="6583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5%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1737360" y="1188720"/>
            <a:ext cx="7315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773936" y="1188720"/>
            <a:ext cx="6583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10%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2468880" y="1188720"/>
            <a:ext cx="7315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505456" y="1188720"/>
            <a:ext cx="6583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10%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3200400" y="1188720"/>
            <a:ext cx="7315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236976" y="1188720"/>
            <a:ext cx="6583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5%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3931920" y="1188720"/>
            <a:ext cx="7315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968496" y="1188720"/>
            <a:ext cx="6583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4663440" y="1188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700016" y="1188720"/>
            <a:ext cx="44074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30%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274320" y="1783080"/>
            <a:ext cx="731520" cy="566928"/>
          </a:xfrm>
          <a:prstGeom prst="rect">
            <a:avLst/>
          </a:prstGeom>
          <a:solidFill>
            <a:srgbClr val="F0F2F8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10896" y="1783080"/>
            <a:ext cx="6583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العلوم الفيزيائية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1005840" y="1783080"/>
            <a:ext cx="731520" cy="566928"/>
          </a:xfrm>
          <a:prstGeom prst="rect">
            <a:avLst/>
          </a:prstGeom>
          <a:solidFill>
            <a:srgbClr val="F0F2F8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1042416" y="1783080"/>
            <a:ext cx="6583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5%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1737360" y="1783080"/>
            <a:ext cx="731520" cy="566928"/>
          </a:xfrm>
          <a:prstGeom prst="rect">
            <a:avLst/>
          </a:prstGeom>
          <a:solidFill>
            <a:srgbClr val="F0F2F8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1773936" y="1783080"/>
            <a:ext cx="6583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5%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2468880" y="1783080"/>
            <a:ext cx="731520" cy="566928"/>
          </a:xfrm>
          <a:prstGeom prst="rect">
            <a:avLst/>
          </a:prstGeom>
          <a:solidFill>
            <a:srgbClr val="F0F2F8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2505456" y="1783080"/>
            <a:ext cx="6583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10%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3200400" y="1783080"/>
            <a:ext cx="731520" cy="566928"/>
          </a:xfrm>
          <a:prstGeom prst="rect">
            <a:avLst/>
          </a:prstGeom>
          <a:solidFill>
            <a:srgbClr val="F0F2F8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3236976" y="1783080"/>
            <a:ext cx="6583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5%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3931920" y="1783080"/>
            <a:ext cx="731520" cy="566928"/>
          </a:xfrm>
          <a:prstGeom prst="rect">
            <a:avLst/>
          </a:prstGeom>
          <a:solidFill>
            <a:srgbClr val="F0F2F8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3968496" y="1783080"/>
            <a:ext cx="6583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5%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4663440" y="1783080"/>
            <a:ext cx="4480560" cy="566928"/>
          </a:xfrm>
          <a:prstGeom prst="rect">
            <a:avLst/>
          </a:prstGeom>
          <a:solidFill>
            <a:srgbClr val="F0F2F8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4700016" y="1783080"/>
            <a:ext cx="44074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30%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274320" y="2377440"/>
            <a:ext cx="7315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310896" y="2377440"/>
            <a:ext cx="6583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تقنيات وتكنولوجيا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1005840" y="2377440"/>
            <a:ext cx="7315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1042416" y="2377440"/>
            <a:ext cx="6583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2%</a:t>
            </a:r>
            <a:endParaRPr lang="en-US" sz="1000" dirty="0"/>
          </a:p>
        </p:txBody>
      </p:sp>
      <p:sp>
        <p:nvSpPr>
          <p:cNvPr id="51" name="Shape 49"/>
          <p:cNvSpPr/>
          <p:nvPr/>
        </p:nvSpPr>
        <p:spPr>
          <a:xfrm>
            <a:off x="1737360" y="2377440"/>
            <a:ext cx="7315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1773936" y="2377440"/>
            <a:ext cx="6583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5%</a:t>
            </a:r>
            <a:endParaRPr lang="en-US" sz="1000" dirty="0"/>
          </a:p>
        </p:txBody>
      </p:sp>
      <p:sp>
        <p:nvSpPr>
          <p:cNvPr id="53" name="Shape 51"/>
          <p:cNvSpPr/>
          <p:nvPr/>
        </p:nvSpPr>
        <p:spPr>
          <a:xfrm>
            <a:off x="2468880" y="2377440"/>
            <a:ext cx="7315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2505456" y="2377440"/>
            <a:ext cx="6583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8%</a:t>
            </a:r>
            <a:endParaRPr lang="en-US" sz="1000" dirty="0"/>
          </a:p>
        </p:txBody>
      </p:sp>
      <p:sp>
        <p:nvSpPr>
          <p:cNvPr id="55" name="Shape 53"/>
          <p:cNvSpPr/>
          <p:nvPr/>
        </p:nvSpPr>
        <p:spPr>
          <a:xfrm>
            <a:off x="3200400" y="2377440"/>
            <a:ext cx="7315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3236976" y="2377440"/>
            <a:ext cx="6583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5%</a:t>
            </a:r>
            <a:endParaRPr lang="en-US" sz="1000" dirty="0"/>
          </a:p>
        </p:txBody>
      </p:sp>
      <p:sp>
        <p:nvSpPr>
          <p:cNvPr id="57" name="Shape 55"/>
          <p:cNvSpPr/>
          <p:nvPr/>
        </p:nvSpPr>
        <p:spPr>
          <a:xfrm>
            <a:off x="3931920" y="2377440"/>
            <a:ext cx="7315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3968496" y="2377440"/>
            <a:ext cx="6583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endParaRPr lang="en-US" sz="1000" dirty="0"/>
          </a:p>
        </p:txBody>
      </p:sp>
      <p:sp>
        <p:nvSpPr>
          <p:cNvPr id="59" name="Shape 57"/>
          <p:cNvSpPr/>
          <p:nvPr/>
        </p:nvSpPr>
        <p:spPr>
          <a:xfrm>
            <a:off x="4663440" y="237744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4700016" y="2377440"/>
            <a:ext cx="44074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20%</a:t>
            </a:r>
            <a:endParaRPr lang="en-US" sz="1100" dirty="0"/>
          </a:p>
        </p:txBody>
      </p:sp>
      <p:sp>
        <p:nvSpPr>
          <p:cNvPr id="61" name="Shape 59"/>
          <p:cNvSpPr/>
          <p:nvPr/>
        </p:nvSpPr>
        <p:spPr>
          <a:xfrm>
            <a:off x="274320" y="2971800"/>
            <a:ext cx="731520" cy="566928"/>
          </a:xfrm>
          <a:prstGeom prst="rect">
            <a:avLst/>
          </a:prstGeom>
          <a:solidFill>
            <a:srgbClr val="F0F2F8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310896" y="2971800"/>
            <a:ext cx="6583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التربية على البيئة</a:t>
            </a:r>
            <a:endParaRPr lang="en-US" sz="1000" dirty="0"/>
          </a:p>
        </p:txBody>
      </p:sp>
      <p:sp>
        <p:nvSpPr>
          <p:cNvPr id="63" name="Shape 61"/>
          <p:cNvSpPr/>
          <p:nvPr/>
        </p:nvSpPr>
        <p:spPr>
          <a:xfrm>
            <a:off x="1005840" y="2971800"/>
            <a:ext cx="731520" cy="566928"/>
          </a:xfrm>
          <a:prstGeom prst="rect">
            <a:avLst/>
          </a:prstGeom>
          <a:solidFill>
            <a:srgbClr val="F0F2F8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1042416" y="2971800"/>
            <a:ext cx="6583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</a:t>
            </a:r>
            <a:endParaRPr lang="en-US" sz="1000" dirty="0"/>
          </a:p>
        </p:txBody>
      </p:sp>
      <p:sp>
        <p:nvSpPr>
          <p:cNvPr id="65" name="Shape 63"/>
          <p:cNvSpPr/>
          <p:nvPr/>
        </p:nvSpPr>
        <p:spPr>
          <a:xfrm>
            <a:off x="1737360" y="2971800"/>
            <a:ext cx="731520" cy="566928"/>
          </a:xfrm>
          <a:prstGeom prst="rect">
            <a:avLst/>
          </a:prstGeom>
          <a:solidFill>
            <a:srgbClr val="F0F2F8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1773936" y="2971800"/>
            <a:ext cx="6583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5%</a:t>
            </a:r>
            <a:endParaRPr lang="en-US" sz="1000" dirty="0"/>
          </a:p>
        </p:txBody>
      </p:sp>
      <p:sp>
        <p:nvSpPr>
          <p:cNvPr id="67" name="Shape 65"/>
          <p:cNvSpPr/>
          <p:nvPr/>
        </p:nvSpPr>
        <p:spPr>
          <a:xfrm>
            <a:off x="2468880" y="2971800"/>
            <a:ext cx="731520" cy="566928"/>
          </a:xfrm>
          <a:prstGeom prst="rect">
            <a:avLst/>
          </a:prstGeom>
          <a:solidFill>
            <a:srgbClr val="F0F2F8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2505456" y="2971800"/>
            <a:ext cx="6583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5%</a:t>
            </a:r>
            <a:endParaRPr lang="en-US" sz="1000" dirty="0"/>
          </a:p>
        </p:txBody>
      </p:sp>
      <p:sp>
        <p:nvSpPr>
          <p:cNvPr id="69" name="Shape 67"/>
          <p:cNvSpPr/>
          <p:nvPr/>
        </p:nvSpPr>
        <p:spPr>
          <a:xfrm>
            <a:off x="3200400" y="2971800"/>
            <a:ext cx="731520" cy="566928"/>
          </a:xfrm>
          <a:prstGeom prst="rect">
            <a:avLst/>
          </a:prstGeom>
          <a:solidFill>
            <a:srgbClr val="F0F2F8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3236976" y="2971800"/>
            <a:ext cx="6583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5%</a:t>
            </a:r>
            <a:endParaRPr lang="en-US" sz="1000" dirty="0"/>
          </a:p>
        </p:txBody>
      </p:sp>
      <p:sp>
        <p:nvSpPr>
          <p:cNvPr id="71" name="Shape 69"/>
          <p:cNvSpPr/>
          <p:nvPr/>
        </p:nvSpPr>
        <p:spPr>
          <a:xfrm>
            <a:off x="3931920" y="2971800"/>
            <a:ext cx="731520" cy="566928"/>
          </a:xfrm>
          <a:prstGeom prst="rect">
            <a:avLst/>
          </a:prstGeom>
          <a:solidFill>
            <a:srgbClr val="F0F2F8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3968496" y="2971800"/>
            <a:ext cx="6583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5%</a:t>
            </a:r>
            <a:endParaRPr lang="en-US" sz="1000" dirty="0"/>
          </a:p>
        </p:txBody>
      </p:sp>
      <p:sp>
        <p:nvSpPr>
          <p:cNvPr id="73" name="Shape 71"/>
          <p:cNvSpPr/>
          <p:nvPr/>
        </p:nvSpPr>
        <p:spPr>
          <a:xfrm>
            <a:off x="4663440" y="2971800"/>
            <a:ext cx="4480560" cy="566928"/>
          </a:xfrm>
          <a:prstGeom prst="rect">
            <a:avLst/>
          </a:prstGeom>
          <a:solidFill>
            <a:srgbClr val="F0F2F8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4700016" y="2971800"/>
            <a:ext cx="44074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20%</a:t>
            </a:r>
            <a:endParaRPr lang="en-US" sz="1100" dirty="0"/>
          </a:p>
        </p:txBody>
      </p:sp>
      <p:sp>
        <p:nvSpPr>
          <p:cNvPr id="75" name="Shape 73"/>
          <p:cNvSpPr/>
          <p:nvPr/>
        </p:nvSpPr>
        <p:spPr>
          <a:xfrm>
            <a:off x="274320" y="3566160"/>
            <a:ext cx="731520" cy="566928"/>
          </a:xfrm>
          <a:prstGeom prst="rect">
            <a:avLst/>
          </a:prstGeom>
          <a:solidFill>
            <a:srgbClr val="E8EDF8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310896" y="3566160"/>
            <a:ext cx="6583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المجموع</a:t>
            </a:r>
            <a:endParaRPr lang="en-US" sz="1000" dirty="0"/>
          </a:p>
        </p:txBody>
      </p:sp>
      <p:sp>
        <p:nvSpPr>
          <p:cNvPr id="77" name="Shape 75"/>
          <p:cNvSpPr/>
          <p:nvPr/>
        </p:nvSpPr>
        <p:spPr>
          <a:xfrm>
            <a:off x="1005840" y="3566160"/>
            <a:ext cx="731520" cy="566928"/>
          </a:xfrm>
          <a:prstGeom prst="rect">
            <a:avLst/>
          </a:prstGeom>
          <a:solidFill>
            <a:srgbClr val="E8EDF8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1042416" y="3566160"/>
            <a:ext cx="6583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12%</a:t>
            </a:r>
            <a:endParaRPr lang="en-US" sz="1000" dirty="0"/>
          </a:p>
        </p:txBody>
      </p:sp>
      <p:sp>
        <p:nvSpPr>
          <p:cNvPr id="79" name="Shape 77"/>
          <p:cNvSpPr/>
          <p:nvPr/>
        </p:nvSpPr>
        <p:spPr>
          <a:xfrm>
            <a:off x="1737360" y="3566160"/>
            <a:ext cx="731520" cy="566928"/>
          </a:xfrm>
          <a:prstGeom prst="rect">
            <a:avLst/>
          </a:prstGeom>
          <a:solidFill>
            <a:srgbClr val="E8EDF8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1773936" y="3566160"/>
            <a:ext cx="6583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25%</a:t>
            </a:r>
            <a:endParaRPr lang="en-US" sz="1000" dirty="0"/>
          </a:p>
        </p:txBody>
      </p:sp>
      <p:sp>
        <p:nvSpPr>
          <p:cNvPr id="81" name="Shape 79"/>
          <p:cNvSpPr/>
          <p:nvPr/>
        </p:nvSpPr>
        <p:spPr>
          <a:xfrm>
            <a:off x="2468880" y="3566160"/>
            <a:ext cx="731520" cy="566928"/>
          </a:xfrm>
          <a:prstGeom prst="rect">
            <a:avLst/>
          </a:prstGeom>
          <a:solidFill>
            <a:srgbClr val="E8EDF8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2505456" y="3566160"/>
            <a:ext cx="6583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33%</a:t>
            </a:r>
            <a:endParaRPr lang="en-US" sz="1000" dirty="0"/>
          </a:p>
        </p:txBody>
      </p:sp>
      <p:sp>
        <p:nvSpPr>
          <p:cNvPr id="83" name="Shape 81"/>
          <p:cNvSpPr/>
          <p:nvPr/>
        </p:nvSpPr>
        <p:spPr>
          <a:xfrm>
            <a:off x="3200400" y="3566160"/>
            <a:ext cx="731520" cy="566928"/>
          </a:xfrm>
          <a:prstGeom prst="rect">
            <a:avLst/>
          </a:prstGeom>
          <a:solidFill>
            <a:srgbClr val="E8EDF8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3236976" y="3566160"/>
            <a:ext cx="6583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20%</a:t>
            </a:r>
            <a:endParaRPr lang="en-US" sz="1000" dirty="0"/>
          </a:p>
        </p:txBody>
      </p:sp>
      <p:sp>
        <p:nvSpPr>
          <p:cNvPr id="85" name="Shape 83"/>
          <p:cNvSpPr/>
          <p:nvPr/>
        </p:nvSpPr>
        <p:spPr>
          <a:xfrm>
            <a:off x="3931920" y="3566160"/>
            <a:ext cx="731520" cy="566928"/>
          </a:xfrm>
          <a:prstGeom prst="rect">
            <a:avLst/>
          </a:prstGeom>
          <a:solidFill>
            <a:srgbClr val="E8EDF8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3968496" y="3566160"/>
            <a:ext cx="65836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10%</a:t>
            </a:r>
            <a:endParaRPr lang="en-US" sz="1000" dirty="0"/>
          </a:p>
        </p:txBody>
      </p:sp>
      <p:sp>
        <p:nvSpPr>
          <p:cNvPr id="87" name="Shape 85"/>
          <p:cNvSpPr/>
          <p:nvPr/>
        </p:nvSpPr>
        <p:spPr>
          <a:xfrm>
            <a:off x="4663440" y="3566160"/>
            <a:ext cx="4480560" cy="566928"/>
          </a:xfrm>
          <a:prstGeom prst="rect">
            <a:avLst/>
          </a:prstGeom>
          <a:solidFill>
            <a:srgbClr val="E8EDF8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4700016" y="3566160"/>
            <a:ext cx="44074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</a:t>
            </a:r>
            <a:endParaRPr lang="en-US" sz="1100" dirty="0"/>
          </a:p>
        </p:txBody>
      </p:sp>
      <p:sp>
        <p:nvSpPr>
          <p:cNvPr id="89" name="Shape 87"/>
          <p:cNvSpPr/>
          <p:nvPr/>
        </p:nvSpPr>
        <p:spPr>
          <a:xfrm>
            <a:off x="274320" y="4224528"/>
            <a:ext cx="8595360" cy="658368"/>
          </a:xfrm>
          <a:prstGeom prst="rect">
            <a:avLst/>
          </a:prstGeom>
          <a:solidFill>
            <a:srgbClr val="E8EDF8"/>
          </a:solidFill>
          <a:ln w="12700">
            <a:solidFill>
              <a:srgbClr val="B0C4E8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365760" y="4242816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📌 كيف تستعمل جدول التخصيص؟</a:t>
            </a:r>
            <a:endParaRPr lang="en-US" sz="1100" dirty="0"/>
          </a:p>
        </p:txBody>
      </p:sp>
      <p:sp>
        <p:nvSpPr>
          <p:cNvPr id="91" name="Text 89"/>
          <p:cNvSpPr/>
          <p:nvPr/>
        </p:nvSpPr>
        <p:spPr>
          <a:xfrm>
            <a:off x="365760" y="4498848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حدد المحاور الرئيسية للبرنامج  2. وزّع النسب وفق الحجم الزمني  3. وزّع المستويات المهارية حسب الأهداف  4. راجع مع الزملاء</a:t>
            </a:r>
            <a:endParaRPr lang="en-US" sz="950" dirty="0"/>
          </a:p>
        </p:txBody>
      </p:sp>
      <p:sp>
        <p:nvSpPr>
          <p:cNvPr id="92" name="Shape 90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182880" y="4992624"/>
            <a:ext cx="8778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ورشة: عمل في مجموعات - أنجزوا جدول تخصيص لمادة الرياضيات السنة السادسة.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3152"/>
            <a:ext cx="9144000" cy="658368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9144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التحليل الإحصائي للاختبارات | Analyse Statistique des Tests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28600" y="822960"/>
            <a:ext cx="4224528" cy="19385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28600" y="822960"/>
            <a:ext cx="4224528" cy="384048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01752" y="822960"/>
            <a:ext cx="40782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معامل الصعوبة | Indice de Difficulté (p)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01752" y="1243584"/>
            <a:ext cx="40782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b="1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📐 p = عدد الإجابات الصحيحة ÷ إجمالي المستجيبين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01752" y="1581912"/>
            <a:ext cx="40782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📊 التفسير: p &lt; 0.25: صعب جداً</a:t>
            </a:r>
            <a:endParaRPr lang="en-US" sz="900" dirty="0"/>
          </a:p>
          <a:p>
            <a:pPr rtl="1" algn="r" indent="0" marL="0">
              <a:buNone/>
            </a:pPr>
            <a:r>
              <a:rPr lang="en-US" sz="900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&gt; 0.75: سهل جداً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01752" y="2057400"/>
            <a:ext cx="4078224" cy="18288"/>
          </a:xfrm>
          <a:prstGeom prst="rect">
            <a:avLst/>
          </a:prstGeom>
          <a:solidFill>
            <a:srgbClr val="E0E4F0"/>
          </a:solidFill>
          <a:ln w="12700">
            <a:solidFill>
              <a:srgbClr val="E0E4F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01752" y="2103120"/>
            <a:ext cx="40782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معيار القبول: 0.25 ≤ p ≤ 0.75 : مناسب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01752" y="2404872"/>
            <a:ext cx="40782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0D7A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مثالي: 0.40 - 0.60 مثالي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4690872" y="822960"/>
            <a:ext cx="4224528" cy="19385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690872" y="822960"/>
            <a:ext cx="4224528" cy="384048"/>
          </a:xfrm>
          <a:prstGeom prst="rect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64024" y="822960"/>
            <a:ext cx="40782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معامل التمييز | Indice de Discrimination (D)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764024" y="1243584"/>
            <a:ext cx="40782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b="1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📐 D = (نسبة الفئة العليا - نسبة الفئة الدنيا)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4764024" y="1581912"/>
            <a:ext cx="40782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📊 التفسير: D &lt; 0.20: ضعيف</a:t>
            </a:r>
            <a:endParaRPr lang="en-US" sz="900" dirty="0"/>
          </a:p>
          <a:p>
            <a:pPr rtl="1" algn="r" indent="0" marL="0">
              <a:buNone/>
            </a:pPr>
            <a:r>
              <a:rPr lang="en-US" sz="900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0.20-0.29: مقبول</a:t>
            </a:r>
            <a:endParaRPr lang="en-US" sz="900" dirty="0"/>
          </a:p>
          <a:p>
            <a:pPr rtl="1" algn="r" indent="0" marL="0">
              <a:buNone/>
            </a:pPr>
            <a:r>
              <a:rPr lang="en-US" sz="900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0.30+: جيد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4764024" y="2057400"/>
            <a:ext cx="4078224" cy="18288"/>
          </a:xfrm>
          <a:prstGeom prst="rect">
            <a:avLst/>
          </a:prstGeom>
          <a:solidFill>
            <a:srgbClr val="E0E4F0"/>
          </a:solidFill>
          <a:ln w="12700">
            <a:solidFill>
              <a:srgbClr val="E0E4F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64024" y="2103120"/>
            <a:ext cx="40782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معيار القبول: D ≥ 0.30 : تمييز جيد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764024" y="2404872"/>
            <a:ext cx="40782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مثالي: D ≥ 0.40 ممتاز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228600" y="2852928"/>
            <a:ext cx="4224528" cy="19385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228600" y="2852928"/>
            <a:ext cx="4224528" cy="384048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01752" y="2852928"/>
            <a:ext cx="40782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الوسط الحسابي | Moyenne (M)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301752" y="3273552"/>
            <a:ext cx="40782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b="1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📐 M = مجموع النقط ÷ عدد التلاميذ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301752" y="3611880"/>
            <a:ext cx="40782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📊 التفسير: M عالية جداً: الاختبار سهل</a:t>
            </a:r>
            <a:endParaRPr lang="en-US" sz="900" dirty="0"/>
          </a:p>
          <a:p>
            <a:pPr rtl="1" algn="r" indent="0" marL="0">
              <a:buNone/>
            </a:pPr>
            <a:r>
              <a:rPr lang="en-US" sz="900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 منخفضة: الاختبار صعب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301752" y="4087368"/>
            <a:ext cx="4078224" cy="18288"/>
          </a:xfrm>
          <a:prstGeom prst="rect">
            <a:avLst/>
          </a:prstGeom>
          <a:solidFill>
            <a:srgbClr val="E0E4F0"/>
          </a:solidFill>
          <a:ln w="12700">
            <a:solidFill>
              <a:srgbClr val="E0E4F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01752" y="4133088"/>
            <a:ext cx="40782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معيار القبول: قرب نصف العلامة يدل على توازن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301752" y="4434840"/>
            <a:ext cx="40782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مثالي: 60-70% من النقطة الكاملة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4690872" y="2852928"/>
            <a:ext cx="4224528" cy="19385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4690872" y="2852928"/>
            <a:ext cx="4224528" cy="384048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764024" y="2852928"/>
            <a:ext cx="40782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الانحراف المعياري | Écart-Type (σ)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4764024" y="3273552"/>
            <a:ext cx="40782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b="1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📐 σ = جذر متوسط مربعات الانحرافات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4764024" y="3611880"/>
            <a:ext cx="40782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📊 التفسير: σ صغير: التلاميذ متجانسون</a:t>
            </a:r>
            <a:endParaRPr lang="en-US" sz="900" dirty="0"/>
          </a:p>
          <a:p>
            <a:pPr rtl="1" algn="r" indent="0" marL="0">
              <a:buNone/>
            </a:pPr>
            <a:r>
              <a:rPr lang="en-US" sz="900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σ كبير: فوارق كبيرة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4764024" y="4087368"/>
            <a:ext cx="4078224" cy="18288"/>
          </a:xfrm>
          <a:prstGeom prst="rect">
            <a:avLst/>
          </a:prstGeom>
          <a:solidFill>
            <a:srgbClr val="E0E4F0"/>
          </a:solidFill>
          <a:ln w="12700">
            <a:solidFill>
              <a:srgbClr val="E0E4F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764024" y="4133088"/>
            <a:ext cx="40782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معيار القبول: σ كبير: تشتت واسع في النتائج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64024" y="4434840"/>
            <a:ext cx="40782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مثالي: بين 10-20% من النقطة الكاملة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182880" y="4992624"/>
            <a:ext cx="8778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نصيحة: استعمل Excel أو LibreOffice Calc لحساب هذه المؤشرات. شريحة قادمة تقدم نموذج Excel جاهز.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3152"/>
            <a:ext cx="9144000" cy="658368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9144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المرجعيات القانونية والتنظيمية | Références Légales et Réglementaires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228600" y="822960"/>
            <a:ext cx="4224528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28600" y="822960"/>
            <a:ext cx="4224528" cy="50292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01752" y="859536"/>
            <a:ext cx="40782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القانون الإطار 51.17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01752" y="1115568"/>
            <a:ext cx="40782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F0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المشروع 12: تطوير نظام التقويم والامتحانات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301752" y="1371600"/>
            <a:ext cx="4078224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يُرسي مبدأ التقويم المستمر والمتنوع. يُلزم بربط التقويم بالكفايات لا المعارف فقط. يُحدد شروط الانتقال والإشهاد.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01752" y="2212848"/>
            <a:ext cx="4078224" cy="457200"/>
          </a:xfrm>
          <a:prstGeom prst="rect">
            <a:avLst/>
          </a:prstGeom>
          <a:solidFill>
            <a:srgbClr val="E8F5EE"/>
          </a:solidFill>
          <a:ln w="12700">
            <a:solidFill>
              <a:srgbClr val="B0D8B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2221992"/>
            <a:ext cx="404164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🔧 تطبيقياً: أدمج التقويم التكويني في سجل تتبع تقدم التعلم.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690872" y="822960"/>
            <a:ext cx="4224528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690872" y="822960"/>
            <a:ext cx="4224528" cy="502920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64024" y="859536"/>
            <a:ext cx="40782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المذكرة الوزارية 32.22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764024" y="1115568"/>
            <a:ext cx="40782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F0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مساطر تنظيم الامتحانات الإشهادية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4764024" y="1371600"/>
            <a:ext cx="4078224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تُحدد إجراءات وضع الامتحانات وتصحيحها. تُلزم باعتماد الأطر المرجعية. تُنظم لجان الامتحانات ومسؤولياتها.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764024" y="2212848"/>
            <a:ext cx="4078224" cy="457200"/>
          </a:xfrm>
          <a:prstGeom prst="rect">
            <a:avLst/>
          </a:prstGeom>
          <a:solidFill>
            <a:srgbClr val="E8F5EE"/>
          </a:solidFill>
          <a:ln w="12700">
            <a:solidFill>
              <a:srgbClr val="B0D8B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782312" y="2221992"/>
            <a:ext cx="404164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🔧 تطبيقياً: احرص على موافقة الاختبار للإطار المرجعي المعتمد.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228600" y="2834640"/>
            <a:ext cx="4224528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228600" y="2834640"/>
            <a:ext cx="4224528" cy="502920"/>
          </a:xfrm>
          <a:prstGeom prst="rect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01752" y="2871216"/>
            <a:ext cx="40782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القرار 47.19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01752" y="3127248"/>
            <a:ext cx="40782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F0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التربية الدامجة والإعاقة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301752" y="3383280"/>
            <a:ext cx="4078224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يُلزم بتكييف وضعيات التقويم للمتعلمين ذوي الإعاقة. يُحدد أنواع التكييف المسموح بها. يُرسي مبدأ الإنصاف والمساواة.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301752" y="4224528"/>
            <a:ext cx="4078224" cy="457200"/>
          </a:xfrm>
          <a:prstGeom prst="rect">
            <a:avLst/>
          </a:prstGeom>
          <a:solidFill>
            <a:srgbClr val="E8F5EE"/>
          </a:solidFill>
          <a:ln w="12700">
            <a:solidFill>
              <a:srgbClr val="B0D8B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20040" y="4233672"/>
            <a:ext cx="404164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🔧 تطبيقياً: أعد اختباراً مُبسَّطاً وموقتاً بشكل مختلف للمتعلمين ذوي الإعاقة.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4690872" y="2834640"/>
            <a:ext cx="4224528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4690872" y="2834640"/>
            <a:ext cx="4224528" cy="502920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764024" y="2871216"/>
            <a:ext cx="40782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المذكرة 42.21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4764024" y="3127248"/>
            <a:ext cx="40782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F0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تكييف المراقبة المستمرة لذوي الإعاقة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4764024" y="3383280"/>
            <a:ext cx="4078224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تُفصّل إجراءات تكييف التقويم المستمر. تُعدد أنواع الإعاقات المشمولة. تُحدد آليات التنسيق بين الأستاذ والإدارة.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4764024" y="4224528"/>
            <a:ext cx="4078224" cy="457200"/>
          </a:xfrm>
          <a:prstGeom prst="rect">
            <a:avLst/>
          </a:prstGeom>
          <a:solidFill>
            <a:srgbClr val="E8F5EE"/>
          </a:solidFill>
          <a:ln w="12700">
            <a:solidFill>
              <a:srgbClr val="B0D8B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782312" y="4233672"/>
            <a:ext cx="404164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🔧 تطبيقياً: استشر مركز التوجيه عند تكييف اختبار لتلميذ ذي إعاقة.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182880" y="4992624"/>
            <a:ext cx="8778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ملاحظة: هذه المذكرات متاحة على البوابة الرسمية لوزارة التربية الوطنية - راجعها وتحقق من أحدث إصدار.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3152"/>
            <a:ext cx="9144000" cy="65836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9144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تكييف الاختبارات لذوي الاحتياجات الخاصة | Adaptation des Examens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228600" y="822960"/>
            <a:ext cx="4206240" cy="4069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28600" y="822960"/>
            <a:ext cx="4206240" cy="34747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92608" y="822960"/>
            <a:ext cx="40782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مبادئ التكييف | Principes d'Adaptation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114800" y="1243584"/>
            <a:ext cx="201168" cy="20116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47472" y="1225296"/>
            <a:ext cx="37124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الهدف: قياس نفس الكفايات بأدوات مكيَّفة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114800" y="1691640"/>
            <a:ext cx="201168" cy="20116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47472" y="1673352"/>
            <a:ext cx="37124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الإنصاف: تكافؤ الفرص لا تسوية النتائج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114800" y="2139696"/>
            <a:ext cx="201168" cy="20116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47472" y="2121408"/>
            <a:ext cx="37124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التفريد: كل تلميذ له احتياج خاص به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4114800" y="2587752"/>
            <a:ext cx="201168" cy="20116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47472" y="2569464"/>
            <a:ext cx="37124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الاستمرارية: ذات تكييف القسم في الامتحان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114800" y="3035808"/>
            <a:ext cx="201168" cy="20116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47472" y="3017520"/>
            <a:ext cx="37124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التوثيق: توثيق كل تكييف بقرار رسمي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114800" y="3483864"/>
            <a:ext cx="201168" cy="20116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47472" y="3465576"/>
            <a:ext cx="37124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الشمول: أستاذ + إدارة + أخصائي + أسرة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4709160" y="822960"/>
            <a:ext cx="4206240" cy="4069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709160" y="822960"/>
            <a:ext cx="4206240" cy="347472"/>
          </a:xfrm>
          <a:prstGeom prst="rect">
            <a:avLst/>
          </a:prstGeom>
          <a:solidFill>
            <a:srgbClr val="2A3F7E"/>
          </a:solidFill>
          <a:ln w="12700">
            <a:solidFill>
              <a:srgbClr val="2A3F7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773168" y="822960"/>
            <a:ext cx="40782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أنواع التكييف العملي | Types de Mesures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800600" y="1243584"/>
            <a:ext cx="91440" cy="365760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956048" y="1243584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b="1" dirty="0">
                <a:solidFill>
                  <a:srgbClr val="0D7A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التكييف الزمني: 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4956048" y="1408176"/>
            <a:ext cx="3886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مضاعفة الوقت أو زيادته بنسبة 30-50%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4800600" y="1700784"/>
            <a:ext cx="91440" cy="365760"/>
          </a:xfrm>
          <a:prstGeom prst="rect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956048" y="1700784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b="1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تكييف الصياغة: 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4956048" y="1865376"/>
            <a:ext cx="3886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تبسيط الجمل، تجنب الكلمات المركبة، رسوم توضيحية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4800600" y="2157984"/>
            <a:ext cx="91440" cy="365760"/>
          </a:xfrm>
          <a:prstGeom prst="rect">
            <a:avLst/>
          </a:prstGeom>
          <a:solidFill>
            <a:srgbClr val="2A3F7E"/>
          </a:solidFill>
          <a:ln w="12700">
            <a:solidFill>
              <a:srgbClr val="2A3F7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956048" y="2157984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b="1" dirty="0">
                <a:solidFill>
                  <a:srgbClr val="2A3F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تكييف التقديم: 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4956048" y="2322576"/>
            <a:ext cx="3886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خط أكبر، تباعد أكبر، ورقة إجابة مُكيَّفة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4800600" y="2615184"/>
            <a:ext cx="91440" cy="365760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956048" y="2615184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تكييف الإجابة: 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4956048" y="2779776"/>
            <a:ext cx="3886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السماح بالإجابة شفهياً أو برسم أو بعلامة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4800600" y="3072384"/>
            <a:ext cx="91440" cy="3657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956048" y="3072384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تكييف البيئة: 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4956048" y="3236976"/>
            <a:ext cx="3886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قاعة هادئة، مقعد خاص، مساعد إذا لزم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4800600" y="3529584"/>
            <a:ext cx="91440" cy="36576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956048" y="3529584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تقليص المحتوى: 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4956048" y="3694176"/>
            <a:ext cx="3886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حذف بعض الأسئلة مع الحفاظ على التمثيلية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182880" y="4992624"/>
            <a:ext cx="8778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ورشة: في مجموعات، كيّفوا سؤالاً من امتحان علوم لتلميذ يعاني من إعاقة ذهنية خفيفة.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5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3152"/>
            <a:ext cx="9144000" cy="658368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9144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التقويم الرقمي والإلكتروني | Évaluation Numérique et Digitale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182880" y="822960"/>
            <a:ext cx="2834640" cy="19385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82880" y="822960"/>
            <a:ext cx="2834640" cy="38404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37744" y="82296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Forms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237744" y="1042416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0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استبيان تفاعلي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256032" y="1252728"/>
            <a:ext cx="2688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مجاني، سهل، تصحيح تلقائي، إحصائيات فورية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256032" y="1673352"/>
            <a:ext cx="2688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يستلزم إنترنت، لا يدعم العربية الرياضية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256032" y="1993392"/>
            <a:ext cx="2688336" cy="18288"/>
          </a:xfrm>
          <a:prstGeom prst="rect">
            <a:avLst/>
          </a:prstGeom>
          <a:solidFill>
            <a:srgbClr val="E0E4F0"/>
          </a:solidFill>
          <a:ln w="12700">
            <a:solidFill>
              <a:srgbClr val="E0E4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56032" y="2039112"/>
            <a:ext cx="26883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📌 الاستخدام: اختبارات QCM، استبيانات تشخيصية، تقويم رأي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3172968" y="822960"/>
            <a:ext cx="2834640" cy="19385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172968" y="822960"/>
            <a:ext cx="2834640" cy="384048"/>
          </a:xfrm>
          <a:prstGeom prst="rect">
            <a:avLst/>
          </a:prstGeom>
          <a:solidFill>
            <a:srgbClr val="2A3F7E"/>
          </a:solidFill>
          <a:ln w="12700">
            <a:solidFill>
              <a:srgbClr val="2A3F7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27832" y="82296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Forms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227832" y="1042416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0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نموذج مؤسسي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3246120" y="1252728"/>
            <a:ext cx="2688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مدمج مع Microsoft 365، تصميم احترافي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3246120" y="1673352"/>
            <a:ext cx="2688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يستلزم حساباً مؤسسياً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3246120" y="1993392"/>
            <a:ext cx="2688336" cy="18288"/>
          </a:xfrm>
          <a:prstGeom prst="rect">
            <a:avLst/>
          </a:prstGeom>
          <a:solidFill>
            <a:srgbClr val="E0E4F0"/>
          </a:solidFill>
          <a:ln w="12700">
            <a:solidFill>
              <a:srgbClr val="E0E4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46120" y="2039112"/>
            <a:ext cx="26883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📌 الاستخدام: اختبارات رسمية، استبيانات الأساتذة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6163056" y="822960"/>
            <a:ext cx="2834640" cy="19385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6163056" y="822960"/>
            <a:ext cx="2834640" cy="384048"/>
          </a:xfrm>
          <a:prstGeom prst="rect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217920" y="82296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Kahoot!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217920" y="1042416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0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تقويم تنافسي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6236208" y="1252728"/>
            <a:ext cx="2688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تحفيزي جداً، تفاعل فوري، مناسب للتشخيص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6236208" y="1673352"/>
            <a:ext cx="2688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يحتاج أجهزة، السرعة تضر الفهم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6236208" y="1993392"/>
            <a:ext cx="2688336" cy="18288"/>
          </a:xfrm>
          <a:prstGeom prst="rect">
            <a:avLst/>
          </a:prstGeom>
          <a:solidFill>
            <a:srgbClr val="E0E4F0"/>
          </a:solidFill>
          <a:ln w="12700">
            <a:solidFill>
              <a:srgbClr val="E0E4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236208" y="2039112"/>
            <a:ext cx="26883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📌 الاستخدام: تقويم تشخيصي، مراجعة، تحفيز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182880" y="2834640"/>
            <a:ext cx="2834640" cy="19385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182880" y="2834640"/>
            <a:ext cx="2834640" cy="384048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37744" y="283464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 / Calc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237744" y="3054096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0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تحليل إحصائي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256032" y="3264408"/>
            <a:ext cx="2688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تحليل النتائج، رسوم بيانية، حساب المعاملات</a:t>
            </a:r>
            <a:endParaRPr lang="en-US" sz="850" dirty="0"/>
          </a:p>
        </p:txBody>
      </p:sp>
      <p:sp>
        <p:nvSpPr>
          <p:cNvPr id="34" name="Text 32"/>
          <p:cNvSpPr/>
          <p:nvPr/>
        </p:nvSpPr>
        <p:spPr>
          <a:xfrm>
            <a:off x="256032" y="3685032"/>
            <a:ext cx="2688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يستلزم تدريباً على الدوال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256032" y="4005072"/>
            <a:ext cx="2688336" cy="18288"/>
          </a:xfrm>
          <a:prstGeom prst="rect">
            <a:avLst/>
          </a:prstGeom>
          <a:solidFill>
            <a:srgbClr val="E0E4F0"/>
          </a:solidFill>
          <a:ln w="12700">
            <a:solidFill>
              <a:srgbClr val="E0E4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256032" y="4050792"/>
            <a:ext cx="26883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📌 الاستخدام: تحليل نتائج الاختبارات، KPIs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3172968" y="2834640"/>
            <a:ext cx="2834640" cy="19385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3172968" y="2834640"/>
            <a:ext cx="2834640" cy="384048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227832" y="283464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Quizlet</a:t>
            </a:r>
            <a:endParaRPr lang="en-US" sz="1300" dirty="0"/>
          </a:p>
        </p:txBody>
      </p:sp>
      <p:sp>
        <p:nvSpPr>
          <p:cNvPr id="40" name="Text 38"/>
          <p:cNvSpPr/>
          <p:nvPr/>
        </p:nvSpPr>
        <p:spPr>
          <a:xfrm>
            <a:off x="3227832" y="3054096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0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بطاقات تعلم</a:t>
            </a:r>
            <a:endParaRPr lang="en-US" sz="850" dirty="0"/>
          </a:p>
        </p:txBody>
      </p:sp>
      <p:sp>
        <p:nvSpPr>
          <p:cNvPr id="41" name="Text 39"/>
          <p:cNvSpPr/>
          <p:nvPr/>
        </p:nvSpPr>
        <p:spPr>
          <a:xfrm>
            <a:off x="3246120" y="3264408"/>
            <a:ext cx="2688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مناسب للمراجعة، متاح مجاناً</a:t>
            </a:r>
            <a:endParaRPr lang="en-US" sz="850" dirty="0"/>
          </a:p>
        </p:txBody>
      </p:sp>
      <p:sp>
        <p:nvSpPr>
          <p:cNvPr id="42" name="Text 40"/>
          <p:cNvSpPr/>
          <p:nvPr/>
        </p:nvSpPr>
        <p:spPr>
          <a:xfrm>
            <a:off x="3246120" y="3685032"/>
            <a:ext cx="2688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محدود في أنواع الأسئلة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3246120" y="4005072"/>
            <a:ext cx="2688336" cy="18288"/>
          </a:xfrm>
          <a:prstGeom prst="rect">
            <a:avLst/>
          </a:prstGeom>
          <a:solidFill>
            <a:srgbClr val="E0E4F0"/>
          </a:solidFill>
          <a:ln w="12700">
            <a:solidFill>
              <a:srgbClr val="E0E4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3246120" y="4050792"/>
            <a:ext cx="26883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📌 الاستخدام: تقويم المفردات، التعاريف</a:t>
            </a:r>
            <a:endParaRPr lang="en-US" sz="850" dirty="0"/>
          </a:p>
        </p:txBody>
      </p:sp>
      <p:sp>
        <p:nvSpPr>
          <p:cNvPr id="45" name="Shape 43"/>
          <p:cNvSpPr/>
          <p:nvPr/>
        </p:nvSpPr>
        <p:spPr>
          <a:xfrm>
            <a:off x="6163056" y="2834640"/>
            <a:ext cx="2834640" cy="19385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6" name="Shape 44"/>
          <p:cNvSpPr/>
          <p:nvPr/>
        </p:nvSpPr>
        <p:spPr>
          <a:xfrm>
            <a:off x="6163056" y="2834640"/>
            <a:ext cx="2834640" cy="384048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6217920" y="283464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Classcraft/LMS</a:t>
            </a:r>
            <a:endParaRPr lang="en-US" sz="1300" dirty="0"/>
          </a:p>
        </p:txBody>
      </p:sp>
      <p:sp>
        <p:nvSpPr>
          <p:cNvPr id="48" name="Text 46"/>
          <p:cNvSpPr/>
          <p:nvPr/>
        </p:nvSpPr>
        <p:spPr>
          <a:xfrm>
            <a:off x="6217920" y="3054096"/>
            <a:ext cx="2743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F0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بيئة تعلم متكاملة</a:t>
            </a:r>
            <a:endParaRPr lang="en-US" sz="850" dirty="0"/>
          </a:p>
        </p:txBody>
      </p:sp>
      <p:sp>
        <p:nvSpPr>
          <p:cNvPr id="49" name="Text 47"/>
          <p:cNvSpPr/>
          <p:nvPr/>
        </p:nvSpPr>
        <p:spPr>
          <a:xfrm>
            <a:off x="6236208" y="3264408"/>
            <a:ext cx="2688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متابعة شاملة، تقويم مستمر</a:t>
            </a:r>
            <a:endParaRPr lang="en-US" sz="850" dirty="0"/>
          </a:p>
        </p:txBody>
      </p:sp>
      <p:sp>
        <p:nvSpPr>
          <p:cNvPr id="50" name="Text 48"/>
          <p:cNvSpPr/>
          <p:nvPr/>
        </p:nvSpPr>
        <p:spPr>
          <a:xfrm>
            <a:off x="6236208" y="3685032"/>
            <a:ext cx="2688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يستلزم تأهيلاً مؤسسياً</a:t>
            </a:r>
            <a:endParaRPr lang="en-US" sz="850" dirty="0"/>
          </a:p>
        </p:txBody>
      </p:sp>
      <p:sp>
        <p:nvSpPr>
          <p:cNvPr id="51" name="Shape 49"/>
          <p:cNvSpPr/>
          <p:nvPr/>
        </p:nvSpPr>
        <p:spPr>
          <a:xfrm>
            <a:off x="6236208" y="4005072"/>
            <a:ext cx="2688336" cy="18288"/>
          </a:xfrm>
          <a:prstGeom prst="rect">
            <a:avLst/>
          </a:prstGeom>
          <a:solidFill>
            <a:srgbClr val="E0E4F0"/>
          </a:solidFill>
          <a:ln w="12700">
            <a:solidFill>
              <a:srgbClr val="E0E4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6236208" y="4050792"/>
            <a:ext cx="26883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📌 الاستخدام: التقويم المستمر الرقمي</a:t>
            </a:r>
            <a:endParaRPr lang="en-US" sz="850" dirty="0"/>
          </a:p>
        </p:txBody>
      </p:sp>
      <p:sp>
        <p:nvSpPr>
          <p:cNvPr id="53" name="Shape 51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182880" y="4992624"/>
            <a:ext cx="8778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تطبيق: أنشئوا اختباراً تفاعلياً على Google Forms أو Kahoot! في 10 دقائق مع الزملاء.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5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3152"/>
            <a:ext cx="9144000" cy="658368"/>
          </a:xfrm>
          <a:prstGeom prst="rect">
            <a:avLst/>
          </a:prstGeom>
          <a:solidFill>
            <a:srgbClr val="2A3F7E"/>
          </a:solidFill>
          <a:ln w="12700">
            <a:solidFill>
              <a:srgbClr val="2A3F7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9144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نموذج شبكة تقييم جاهزة للاستعمال | Grille d'Évaluation Prête à l'Emploi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274320" y="804672"/>
            <a:ext cx="8595360" cy="292608"/>
          </a:xfrm>
          <a:prstGeom prst="rect">
            <a:avLst/>
          </a:prstGeom>
          <a:solidFill>
            <a:srgbClr val="E8EDF8"/>
          </a:solidFill>
          <a:ln w="12700">
            <a:solidFill>
              <a:srgbClr val="B0C4E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20040" y="804672"/>
            <a:ext cx="8503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00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📝 مثال تطبيقي: شبكة تقييم الإنتاج الكتابي - مادة الفرنسية | Production Écrite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274320" y="1115568"/>
            <a:ext cx="731520" cy="329184"/>
          </a:xfrm>
          <a:prstGeom prst="rect">
            <a:avLst/>
          </a:prstGeom>
          <a:solidFill>
            <a:srgbClr val="1B2B5E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4320" y="1115568"/>
            <a:ext cx="731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المجموع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1005840" y="1115568"/>
            <a:ext cx="1417320" cy="329184"/>
          </a:xfrm>
          <a:prstGeom prst="rect">
            <a:avLst/>
          </a:prstGeom>
          <a:solidFill>
            <a:srgbClr val="C0392B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05840" y="1115568"/>
            <a:ext cx="1417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ضعيف (1)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2423160" y="1115568"/>
            <a:ext cx="1417320" cy="329184"/>
          </a:xfrm>
          <a:prstGeom prst="rect">
            <a:avLst/>
          </a:prstGeom>
          <a:solidFill>
            <a:srgbClr val="D35400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423160" y="1115568"/>
            <a:ext cx="1417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يتطور (2)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3840480" y="1115568"/>
            <a:ext cx="1417320" cy="329184"/>
          </a:xfrm>
          <a:prstGeom prst="rect">
            <a:avLst/>
          </a:prstGeom>
          <a:solidFill>
            <a:srgbClr val="0D7A75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840480" y="1115568"/>
            <a:ext cx="1417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جيد (3)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5257800" y="1115568"/>
            <a:ext cx="1417320" cy="329184"/>
          </a:xfrm>
          <a:prstGeom prst="rect">
            <a:avLst/>
          </a:prstGeom>
          <a:solidFill>
            <a:srgbClr val="1A7A4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257800" y="1115568"/>
            <a:ext cx="1417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ممتاز (4)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6675120" y="1115568"/>
            <a:ext cx="2468880" cy="329184"/>
          </a:xfrm>
          <a:prstGeom prst="rect">
            <a:avLst/>
          </a:prstGeom>
          <a:solidFill>
            <a:srgbClr val="2A3F7E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675120" y="1115568"/>
            <a:ext cx="2468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المعيار / Critère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274320" y="1463040"/>
            <a:ext cx="73152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10896" y="1481328"/>
            <a:ext cx="6583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1005840" y="1463040"/>
            <a:ext cx="141732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42416" y="1481328"/>
            <a:ext cx="1344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لا يتبع البنية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2423160" y="1463040"/>
            <a:ext cx="141732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459736" y="1481328"/>
            <a:ext cx="1344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أخطاء في البنية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3840480" y="1463040"/>
            <a:ext cx="141732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877056" y="1481328"/>
            <a:ext cx="1344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بنية مقبولة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5257800" y="1463040"/>
            <a:ext cx="141732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294376" y="1481328"/>
            <a:ext cx="1344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بنية واضحة كاملة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6675120" y="1463040"/>
            <a:ext cx="246888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711696" y="1481328"/>
            <a:ext cx="239572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البنية والتنظيم | Organisation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274320" y="1965960"/>
            <a:ext cx="731520" cy="475488"/>
          </a:xfrm>
          <a:prstGeom prst="rect">
            <a:avLst/>
          </a:prstGeom>
          <a:solidFill>
            <a:srgbClr val="F5F7FC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10896" y="1984248"/>
            <a:ext cx="6583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1005840" y="1965960"/>
            <a:ext cx="1417320" cy="475488"/>
          </a:xfrm>
          <a:prstGeom prst="rect">
            <a:avLst/>
          </a:prstGeom>
          <a:solidFill>
            <a:srgbClr val="F5F7FC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1042416" y="1984248"/>
            <a:ext cx="1344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جمل ناقصة وغير مفهومة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2423160" y="1965960"/>
            <a:ext cx="1417320" cy="475488"/>
          </a:xfrm>
          <a:prstGeom prst="rect">
            <a:avLst/>
          </a:prstGeom>
          <a:solidFill>
            <a:srgbClr val="F5F7FC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2459736" y="1984248"/>
            <a:ext cx="1344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أخطاء كثيرة نحوية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3840480" y="1965960"/>
            <a:ext cx="1417320" cy="475488"/>
          </a:xfrm>
          <a:prstGeom prst="rect">
            <a:avLst/>
          </a:prstGeom>
          <a:solidFill>
            <a:srgbClr val="F5F7FC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877056" y="1984248"/>
            <a:ext cx="1344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بعض الأخطاء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5257800" y="1965960"/>
            <a:ext cx="1417320" cy="475488"/>
          </a:xfrm>
          <a:prstGeom prst="rect">
            <a:avLst/>
          </a:prstGeom>
          <a:solidFill>
            <a:srgbClr val="F5F7FC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294376" y="1984248"/>
            <a:ext cx="1344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صحيحة نحوياً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6675120" y="1965960"/>
            <a:ext cx="2468880" cy="475488"/>
          </a:xfrm>
          <a:prstGeom prst="rect">
            <a:avLst/>
          </a:prstGeom>
          <a:solidFill>
            <a:srgbClr val="F5F7FC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711696" y="1984248"/>
            <a:ext cx="239572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سلامة الجمل | Phrases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274320" y="2468880"/>
            <a:ext cx="73152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310896" y="2487168"/>
            <a:ext cx="6583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50" dirty="0"/>
          </a:p>
        </p:txBody>
      </p:sp>
      <p:sp>
        <p:nvSpPr>
          <p:cNvPr id="45" name="Shape 43"/>
          <p:cNvSpPr/>
          <p:nvPr/>
        </p:nvSpPr>
        <p:spPr>
          <a:xfrm>
            <a:off x="1005840" y="2468880"/>
            <a:ext cx="141732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1042416" y="2487168"/>
            <a:ext cx="1344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مفردات محدودة جداً</a:t>
            </a:r>
            <a:endParaRPr lang="en-US" sz="850" dirty="0"/>
          </a:p>
        </p:txBody>
      </p:sp>
      <p:sp>
        <p:nvSpPr>
          <p:cNvPr id="47" name="Shape 45"/>
          <p:cNvSpPr/>
          <p:nvPr/>
        </p:nvSpPr>
        <p:spPr>
          <a:xfrm>
            <a:off x="2423160" y="2468880"/>
            <a:ext cx="141732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2459736" y="2487168"/>
            <a:ext cx="1344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مفردات بسيطة وإعادة</a:t>
            </a:r>
            <a:endParaRPr lang="en-US" sz="850" dirty="0"/>
          </a:p>
        </p:txBody>
      </p:sp>
      <p:sp>
        <p:nvSpPr>
          <p:cNvPr id="49" name="Shape 47"/>
          <p:cNvSpPr/>
          <p:nvPr/>
        </p:nvSpPr>
        <p:spPr>
          <a:xfrm>
            <a:off x="3840480" y="2468880"/>
            <a:ext cx="141732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3877056" y="2487168"/>
            <a:ext cx="1344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مفردات مناسبة</a:t>
            </a:r>
            <a:endParaRPr lang="en-US" sz="850" dirty="0"/>
          </a:p>
        </p:txBody>
      </p:sp>
      <p:sp>
        <p:nvSpPr>
          <p:cNvPr id="51" name="Shape 49"/>
          <p:cNvSpPr/>
          <p:nvPr/>
        </p:nvSpPr>
        <p:spPr>
          <a:xfrm>
            <a:off x="5257800" y="2468880"/>
            <a:ext cx="141732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5294376" y="2487168"/>
            <a:ext cx="1344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مفردات غنية ودقيقة</a:t>
            </a:r>
            <a:endParaRPr lang="en-US" sz="850" dirty="0"/>
          </a:p>
        </p:txBody>
      </p:sp>
      <p:sp>
        <p:nvSpPr>
          <p:cNvPr id="53" name="Shape 51"/>
          <p:cNvSpPr/>
          <p:nvPr/>
        </p:nvSpPr>
        <p:spPr>
          <a:xfrm>
            <a:off x="6675120" y="2468880"/>
            <a:ext cx="246888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711696" y="2487168"/>
            <a:ext cx="239572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الثروة المعجمية | Vocabulaire</a:t>
            </a:r>
            <a:endParaRPr lang="en-US" sz="850" dirty="0"/>
          </a:p>
        </p:txBody>
      </p:sp>
      <p:sp>
        <p:nvSpPr>
          <p:cNvPr id="55" name="Shape 53"/>
          <p:cNvSpPr/>
          <p:nvPr/>
        </p:nvSpPr>
        <p:spPr>
          <a:xfrm>
            <a:off x="274320" y="2971800"/>
            <a:ext cx="731520" cy="475488"/>
          </a:xfrm>
          <a:prstGeom prst="rect">
            <a:avLst/>
          </a:prstGeom>
          <a:solidFill>
            <a:srgbClr val="F5F7FC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310896" y="2990088"/>
            <a:ext cx="6583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50" dirty="0"/>
          </a:p>
        </p:txBody>
      </p:sp>
      <p:sp>
        <p:nvSpPr>
          <p:cNvPr id="57" name="Shape 55"/>
          <p:cNvSpPr/>
          <p:nvPr/>
        </p:nvSpPr>
        <p:spPr>
          <a:xfrm>
            <a:off x="1005840" y="2971800"/>
            <a:ext cx="1417320" cy="475488"/>
          </a:xfrm>
          <a:prstGeom prst="rect">
            <a:avLst/>
          </a:prstGeom>
          <a:solidFill>
            <a:srgbClr val="F5F7FC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1042416" y="2990088"/>
            <a:ext cx="1344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لا يفهم الموضوع</a:t>
            </a:r>
            <a:endParaRPr lang="en-US" sz="850" dirty="0"/>
          </a:p>
        </p:txBody>
      </p:sp>
      <p:sp>
        <p:nvSpPr>
          <p:cNvPr id="59" name="Shape 57"/>
          <p:cNvSpPr/>
          <p:nvPr/>
        </p:nvSpPr>
        <p:spPr>
          <a:xfrm>
            <a:off x="2423160" y="2971800"/>
            <a:ext cx="1417320" cy="475488"/>
          </a:xfrm>
          <a:prstGeom prst="rect">
            <a:avLst/>
          </a:prstGeom>
          <a:solidFill>
            <a:srgbClr val="F5F7FC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2459736" y="2990088"/>
            <a:ext cx="1344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يُعالج جزئياً</a:t>
            </a:r>
            <a:endParaRPr lang="en-US" sz="850" dirty="0"/>
          </a:p>
        </p:txBody>
      </p:sp>
      <p:sp>
        <p:nvSpPr>
          <p:cNvPr id="61" name="Shape 59"/>
          <p:cNvSpPr/>
          <p:nvPr/>
        </p:nvSpPr>
        <p:spPr>
          <a:xfrm>
            <a:off x="3840480" y="2971800"/>
            <a:ext cx="1417320" cy="475488"/>
          </a:xfrm>
          <a:prstGeom prst="rect">
            <a:avLst/>
          </a:prstGeom>
          <a:solidFill>
            <a:srgbClr val="F5F7FC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3877056" y="2990088"/>
            <a:ext cx="1344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يُعالج المعظم</a:t>
            </a:r>
            <a:endParaRPr lang="en-US" sz="850" dirty="0"/>
          </a:p>
        </p:txBody>
      </p:sp>
      <p:sp>
        <p:nvSpPr>
          <p:cNvPr id="63" name="Shape 61"/>
          <p:cNvSpPr/>
          <p:nvPr/>
        </p:nvSpPr>
        <p:spPr>
          <a:xfrm>
            <a:off x="5257800" y="2971800"/>
            <a:ext cx="1417320" cy="475488"/>
          </a:xfrm>
          <a:prstGeom prst="rect">
            <a:avLst/>
          </a:prstGeom>
          <a:solidFill>
            <a:srgbClr val="F5F7FC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5294376" y="2990088"/>
            <a:ext cx="1344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يُعالج بعمق وتكامل</a:t>
            </a:r>
            <a:endParaRPr lang="en-US" sz="850" dirty="0"/>
          </a:p>
        </p:txBody>
      </p:sp>
      <p:sp>
        <p:nvSpPr>
          <p:cNvPr id="65" name="Shape 63"/>
          <p:cNvSpPr/>
          <p:nvPr/>
        </p:nvSpPr>
        <p:spPr>
          <a:xfrm>
            <a:off x="6675120" y="2971800"/>
            <a:ext cx="2468880" cy="475488"/>
          </a:xfrm>
          <a:prstGeom prst="rect">
            <a:avLst/>
          </a:prstGeom>
          <a:solidFill>
            <a:srgbClr val="F5F7FC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711696" y="2990088"/>
            <a:ext cx="239572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معالجة الموضوع | Fond</a:t>
            </a:r>
            <a:endParaRPr lang="en-US" sz="850" dirty="0"/>
          </a:p>
        </p:txBody>
      </p:sp>
      <p:sp>
        <p:nvSpPr>
          <p:cNvPr id="67" name="Shape 65"/>
          <p:cNvSpPr/>
          <p:nvPr/>
        </p:nvSpPr>
        <p:spPr>
          <a:xfrm>
            <a:off x="274320" y="3474720"/>
            <a:ext cx="73152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310896" y="3493008"/>
            <a:ext cx="6583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50" dirty="0"/>
          </a:p>
        </p:txBody>
      </p:sp>
      <p:sp>
        <p:nvSpPr>
          <p:cNvPr id="69" name="Shape 67"/>
          <p:cNvSpPr/>
          <p:nvPr/>
        </p:nvSpPr>
        <p:spPr>
          <a:xfrm>
            <a:off x="1005840" y="3474720"/>
            <a:ext cx="141732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1042416" y="3493008"/>
            <a:ext cx="1344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إملاء كثير الأخطاء</a:t>
            </a:r>
            <a:endParaRPr lang="en-US" sz="850" dirty="0"/>
          </a:p>
        </p:txBody>
      </p:sp>
      <p:sp>
        <p:nvSpPr>
          <p:cNvPr id="71" name="Shape 69"/>
          <p:cNvSpPr/>
          <p:nvPr/>
        </p:nvSpPr>
        <p:spPr>
          <a:xfrm>
            <a:off x="2423160" y="3474720"/>
            <a:ext cx="141732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2459736" y="3493008"/>
            <a:ext cx="1344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أخطاء متكررة</a:t>
            </a:r>
            <a:endParaRPr lang="en-US" sz="850" dirty="0"/>
          </a:p>
        </p:txBody>
      </p:sp>
      <p:sp>
        <p:nvSpPr>
          <p:cNvPr id="73" name="Shape 71"/>
          <p:cNvSpPr/>
          <p:nvPr/>
        </p:nvSpPr>
        <p:spPr>
          <a:xfrm>
            <a:off x="3840480" y="3474720"/>
            <a:ext cx="141732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3877056" y="3493008"/>
            <a:ext cx="1344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بعض الأخطاء</a:t>
            </a:r>
            <a:endParaRPr lang="en-US" sz="850" dirty="0"/>
          </a:p>
        </p:txBody>
      </p:sp>
      <p:sp>
        <p:nvSpPr>
          <p:cNvPr id="75" name="Shape 73"/>
          <p:cNvSpPr/>
          <p:nvPr/>
        </p:nvSpPr>
        <p:spPr>
          <a:xfrm>
            <a:off x="5257800" y="3474720"/>
            <a:ext cx="141732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5294376" y="3493008"/>
            <a:ext cx="1344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إملاء صحيح كلياً</a:t>
            </a:r>
            <a:endParaRPr lang="en-US" sz="850" dirty="0"/>
          </a:p>
        </p:txBody>
      </p:sp>
      <p:sp>
        <p:nvSpPr>
          <p:cNvPr id="77" name="Shape 75"/>
          <p:cNvSpPr/>
          <p:nvPr/>
        </p:nvSpPr>
        <p:spPr>
          <a:xfrm>
            <a:off x="6675120" y="3474720"/>
            <a:ext cx="246888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6711696" y="3493008"/>
            <a:ext cx="239572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الإملاء والترقيم | Orthographe</a:t>
            </a:r>
            <a:endParaRPr lang="en-US" sz="850" dirty="0"/>
          </a:p>
        </p:txBody>
      </p:sp>
      <p:sp>
        <p:nvSpPr>
          <p:cNvPr id="79" name="Shape 77"/>
          <p:cNvSpPr/>
          <p:nvPr/>
        </p:nvSpPr>
        <p:spPr>
          <a:xfrm>
            <a:off x="274320" y="3977640"/>
            <a:ext cx="731520" cy="475488"/>
          </a:xfrm>
          <a:prstGeom prst="rect">
            <a:avLst/>
          </a:prstGeom>
          <a:solidFill>
            <a:srgbClr val="E8EDF8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310896" y="3995928"/>
            <a:ext cx="6583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000" dirty="0"/>
          </a:p>
        </p:txBody>
      </p:sp>
      <p:sp>
        <p:nvSpPr>
          <p:cNvPr id="81" name="Shape 79"/>
          <p:cNvSpPr/>
          <p:nvPr/>
        </p:nvSpPr>
        <p:spPr>
          <a:xfrm>
            <a:off x="1005840" y="3977640"/>
            <a:ext cx="1417320" cy="475488"/>
          </a:xfrm>
          <a:prstGeom prst="rect">
            <a:avLst/>
          </a:prstGeom>
          <a:solidFill>
            <a:srgbClr val="E8EDF8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1042416" y="3995928"/>
            <a:ext cx="1344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1-7</a:t>
            </a:r>
            <a:endParaRPr lang="en-US" sz="1000" dirty="0"/>
          </a:p>
        </p:txBody>
      </p:sp>
      <p:sp>
        <p:nvSpPr>
          <p:cNvPr id="83" name="Shape 81"/>
          <p:cNvSpPr/>
          <p:nvPr/>
        </p:nvSpPr>
        <p:spPr>
          <a:xfrm>
            <a:off x="2423160" y="3977640"/>
            <a:ext cx="1417320" cy="475488"/>
          </a:xfrm>
          <a:prstGeom prst="rect">
            <a:avLst/>
          </a:prstGeom>
          <a:solidFill>
            <a:srgbClr val="E8EDF8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2459736" y="3995928"/>
            <a:ext cx="1344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8-12</a:t>
            </a:r>
            <a:endParaRPr lang="en-US" sz="1000" dirty="0"/>
          </a:p>
        </p:txBody>
      </p:sp>
      <p:sp>
        <p:nvSpPr>
          <p:cNvPr id="85" name="Shape 83"/>
          <p:cNvSpPr/>
          <p:nvPr/>
        </p:nvSpPr>
        <p:spPr>
          <a:xfrm>
            <a:off x="3840480" y="3977640"/>
            <a:ext cx="1417320" cy="475488"/>
          </a:xfrm>
          <a:prstGeom prst="rect">
            <a:avLst/>
          </a:prstGeom>
          <a:solidFill>
            <a:srgbClr val="E8EDF8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3877056" y="3995928"/>
            <a:ext cx="1344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13-16</a:t>
            </a:r>
            <a:endParaRPr lang="en-US" sz="1000" dirty="0"/>
          </a:p>
        </p:txBody>
      </p:sp>
      <p:sp>
        <p:nvSpPr>
          <p:cNvPr id="87" name="Shape 85"/>
          <p:cNvSpPr/>
          <p:nvPr/>
        </p:nvSpPr>
        <p:spPr>
          <a:xfrm>
            <a:off x="5257800" y="3977640"/>
            <a:ext cx="1417320" cy="475488"/>
          </a:xfrm>
          <a:prstGeom prst="rect">
            <a:avLst/>
          </a:prstGeom>
          <a:solidFill>
            <a:srgbClr val="E8EDF8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5294376" y="3995928"/>
            <a:ext cx="13441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17-20</a:t>
            </a:r>
            <a:endParaRPr lang="en-US" sz="1000" dirty="0"/>
          </a:p>
        </p:txBody>
      </p:sp>
      <p:sp>
        <p:nvSpPr>
          <p:cNvPr id="89" name="Shape 87"/>
          <p:cNvSpPr/>
          <p:nvPr/>
        </p:nvSpPr>
        <p:spPr>
          <a:xfrm>
            <a:off x="6675120" y="3977640"/>
            <a:ext cx="2468880" cy="475488"/>
          </a:xfrm>
          <a:prstGeom prst="rect">
            <a:avLst/>
          </a:prstGeom>
          <a:solidFill>
            <a:srgbClr val="E8EDF8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6711696" y="3995928"/>
            <a:ext cx="239572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000" b="1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المجموع الإجمالي | Total</a:t>
            </a:r>
            <a:endParaRPr lang="en-US" sz="1000" dirty="0"/>
          </a:p>
        </p:txBody>
      </p:sp>
      <p:sp>
        <p:nvSpPr>
          <p:cNvPr id="91" name="Shape 89"/>
          <p:cNvSpPr/>
          <p:nvPr/>
        </p:nvSpPr>
        <p:spPr>
          <a:xfrm>
            <a:off x="274320" y="4544568"/>
            <a:ext cx="8595360" cy="347472"/>
          </a:xfrm>
          <a:prstGeom prst="rect">
            <a:avLst/>
          </a:prstGeom>
          <a:solidFill>
            <a:srgbClr val="E8F5EE"/>
          </a:solidFill>
          <a:ln w="12700">
            <a:solidFill>
              <a:srgbClr val="B0D8BC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365760" y="4544568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نصيحة: شارك الشبكة مع التلاميذ قبل الإنجاز - التقييم الشفاف يُحسّن الأداء ويُعزز الثقة.</a:t>
            </a:r>
            <a:endParaRPr lang="en-US" sz="950" dirty="0"/>
          </a:p>
        </p:txBody>
      </p:sp>
      <p:sp>
        <p:nvSpPr>
          <p:cNvPr id="93" name="Shape 91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182880" y="4992624"/>
            <a:ext cx="8778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ورشة: اعملوا على بناء شبكة مماثلة لمادة العلوم أو الرياضيات في مجموعات.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5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3152"/>
            <a:ext cx="9144000" cy="658368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9144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ورشة تطبيقية | Atelier Pratique : بناء اختبار النشاط العلمي السنة السادسة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228600" y="822960"/>
            <a:ext cx="4160520" cy="4069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28600" y="822960"/>
            <a:ext cx="4160520" cy="347472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92608" y="822960"/>
            <a:ext cx="403250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📋 تعليمات الورشة | Instructions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096512" y="1252728"/>
            <a:ext cx="219456" cy="219456"/>
          </a:xfrm>
          <a:prstGeom prst="ellipse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096512" y="1252728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320040" y="1234440"/>
            <a:ext cx="371246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التنظيم: تقسيم إلى 3 مجموعات (كل مجموعة 10 أساتذة)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4096512" y="1709928"/>
            <a:ext cx="219456" cy="219456"/>
          </a:xfrm>
          <a:prstGeom prst="ellipse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096512" y="1709928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20040" y="1691640"/>
            <a:ext cx="371246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المهمة: كل مجموعة تبني اختباراً للعلوم لمستوى معين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096512" y="2167128"/>
            <a:ext cx="219456" cy="219456"/>
          </a:xfrm>
          <a:prstGeom prst="ellipse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096512" y="2167128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320040" y="2148840"/>
            <a:ext cx="371246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الأدوات: الإطار المرجعي + جدول التخصيص الموزَّع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096512" y="2624328"/>
            <a:ext cx="219456" cy="219456"/>
          </a:xfrm>
          <a:prstGeom prst="ellipse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096512" y="2624328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320040" y="2606040"/>
            <a:ext cx="371246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المستويات: م1: تذكر 2 أسئلة | م2: فهم 2 | م3: تطبيق 2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4096512" y="3081528"/>
            <a:ext cx="219456" cy="219456"/>
          </a:xfrm>
          <a:prstGeom prst="ellipse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096512" y="3081528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320040" y="3063240"/>
            <a:ext cx="371246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شبكة التصحيح: لكل سؤال معيار تصحيح ونقطة محددة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4096512" y="3538728"/>
            <a:ext cx="219456" cy="219456"/>
          </a:xfrm>
          <a:prstGeom prst="ellipse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096512" y="3538728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320040" y="3520440"/>
            <a:ext cx="371246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العرض: كل مجموعة تعرض اختبارها للمناقشة الجماعية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4096512" y="3995928"/>
            <a:ext cx="219456" cy="219456"/>
          </a:xfrm>
          <a:prstGeom prst="ellipse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096512" y="3995928"/>
            <a:ext cx="2194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320040" y="3977640"/>
            <a:ext cx="371246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المدة: الإنجاز: 35 دقيقة | العرض: 5 دقائق/مجموعة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4709160" y="822960"/>
            <a:ext cx="4206240" cy="4069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4709160" y="822960"/>
            <a:ext cx="4206240" cy="347472"/>
          </a:xfrm>
          <a:prstGeom prst="rect">
            <a:avLst/>
          </a:prstGeom>
          <a:solidFill>
            <a:srgbClr val="2A3F7E"/>
          </a:solidFill>
          <a:ln w="12700">
            <a:solidFill>
              <a:srgbClr val="2A3F7E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773168" y="822960"/>
            <a:ext cx="407822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معايير التقييم الذاتي للاختبار المُنجَز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4773168" y="1252728"/>
            <a:ext cx="3401568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E8EDF5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828032" y="1289304"/>
            <a:ext cx="31272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هل يتوافق مع الإطار المرجعي؟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8193024" y="1316736"/>
            <a:ext cx="274320" cy="274320"/>
          </a:xfrm>
          <a:prstGeom prst="ellipse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8193024" y="131673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4773168" y="1709928"/>
            <a:ext cx="3401568" cy="402336"/>
          </a:xfrm>
          <a:prstGeom prst="rect">
            <a:avLst/>
          </a:prstGeom>
          <a:solidFill>
            <a:srgbClr val="F5F6FA"/>
          </a:solidFill>
          <a:ln w="12700">
            <a:solidFill>
              <a:srgbClr val="E8EDF5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828032" y="1746504"/>
            <a:ext cx="31272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هل جدول التخصيص محترَم؟</a:t>
            </a:r>
            <a:endParaRPr lang="en-US" sz="950" dirty="0"/>
          </a:p>
        </p:txBody>
      </p:sp>
      <p:sp>
        <p:nvSpPr>
          <p:cNvPr id="38" name="Shape 36"/>
          <p:cNvSpPr/>
          <p:nvPr/>
        </p:nvSpPr>
        <p:spPr>
          <a:xfrm>
            <a:off x="8193024" y="1773936"/>
            <a:ext cx="274320" cy="274320"/>
          </a:xfrm>
          <a:prstGeom prst="ellipse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8193024" y="177393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800" dirty="0"/>
          </a:p>
        </p:txBody>
      </p:sp>
      <p:sp>
        <p:nvSpPr>
          <p:cNvPr id="40" name="Shape 38"/>
          <p:cNvSpPr/>
          <p:nvPr/>
        </p:nvSpPr>
        <p:spPr>
          <a:xfrm>
            <a:off x="4773168" y="2167128"/>
            <a:ext cx="3401568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E8EDF5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828032" y="2203704"/>
            <a:ext cx="31272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هل الأسئلة واضحة وغير مبهمة؟</a:t>
            </a:r>
            <a:endParaRPr lang="en-US" sz="950" dirty="0"/>
          </a:p>
        </p:txBody>
      </p:sp>
      <p:sp>
        <p:nvSpPr>
          <p:cNvPr id="42" name="Shape 40"/>
          <p:cNvSpPr/>
          <p:nvPr/>
        </p:nvSpPr>
        <p:spPr>
          <a:xfrm>
            <a:off x="8193024" y="2231136"/>
            <a:ext cx="274320" cy="274320"/>
          </a:xfrm>
          <a:prstGeom prst="ellipse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8193024" y="223113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800" dirty="0"/>
          </a:p>
        </p:txBody>
      </p:sp>
      <p:sp>
        <p:nvSpPr>
          <p:cNvPr id="44" name="Shape 42"/>
          <p:cNvSpPr/>
          <p:nvPr/>
        </p:nvSpPr>
        <p:spPr>
          <a:xfrm>
            <a:off x="4773168" y="2624328"/>
            <a:ext cx="3401568" cy="402336"/>
          </a:xfrm>
          <a:prstGeom prst="rect">
            <a:avLst/>
          </a:prstGeom>
          <a:solidFill>
            <a:srgbClr val="F5F6FA"/>
          </a:solidFill>
          <a:ln w="12700">
            <a:solidFill>
              <a:srgbClr val="E8EDF5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4828032" y="2660904"/>
            <a:ext cx="31272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هل المستويات المهارية موزعة؟</a:t>
            </a:r>
            <a:endParaRPr lang="en-US" sz="950" dirty="0"/>
          </a:p>
        </p:txBody>
      </p:sp>
      <p:sp>
        <p:nvSpPr>
          <p:cNvPr id="46" name="Shape 44"/>
          <p:cNvSpPr/>
          <p:nvPr/>
        </p:nvSpPr>
        <p:spPr>
          <a:xfrm>
            <a:off x="8193024" y="2688336"/>
            <a:ext cx="274320" cy="274320"/>
          </a:xfrm>
          <a:prstGeom prst="ellipse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8193024" y="268833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800" dirty="0"/>
          </a:p>
        </p:txBody>
      </p:sp>
      <p:sp>
        <p:nvSpPr>
          <p:cNvPr id="48" name="Shape 46"/>
          <p:cNvSpPr/>
          <p:nvPr/>
        </p:nvSpPr>
        <p:spPr>
          <a:xfrm>
            <a:off x="4773168" y="3081528"/>
            <a:ext cx="3401568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E8EDF5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4828032" y="3118104"/>
            <a:ext cx="31272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هل شبكة التصحيح محددة وموضوعية؟</a:t>
            </a:r>
            <a:endParaRPr lang="en-US" sz="950" dirty="0"/>
          </a:p>
        </p:txBody>
      </p:sp>
      <p:sp>
        <p:nvSpPr>
          <p:cNvPr id="50" name="Shape 48"/>
          <p:cNvSpPr/>
          <p:nvPr/>
        </p:nvSpPr>
        <p:spPr>
          <a:xfrm>
            <a:off x="8193024" y="3145536"/>
            <a:ext cx="274320" cy="274320"/>
          </a:xfrm>
          <a:prstGeom prst="ellipse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8193024" y="314553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800" dirty="0"/>
          </a:p>
        </p:txBody>
      </p:sp>
      <p:sp>
        <p:nvSpPr>
          <p:cNvPr id="52" name="Shape 50"/>
          <p:cNvSpPr/>
          <p:nvPr/>
        </p:nvSpPr>
        <p:spPr>
          <a:xfrm>
            <a:off x="4773168" y="3538728"/>
            <a:ext cx="3401568" cy="402336"/>
          </a:xfrm>
          <a:prstGeom prst="rect">
            <a:avLst/>
          </a:prstGeom>
          <a:solidFill>
            <a:srgbClr val="F5F6FA"/>
          </a:solidFill>
          <a:ln w="12700">
            <a:solidFill>
              <a:srgbClr val="E8EDF5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828032" y="3575304"/>
            <a:ext cx="31272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هل التعليمات واضحة للتلميذ؟</a:t>
            </a:r>
            <a:endParaRPr lang="en-US" sz="950" dirty="0"/>
          </a:p>
        </p:txBody>
      </p:sp>
      <p:sp>
        <p:nvSpPr>
          <p:cNvPr id="54" name="Shape 52"/>
          <p:cNvSpPr/>
          <p:nvPr/>
        </p:nvSpPr>
        <p:spPr>
          <a:xfrm>
            <a:off x="8193024" y="3602736"/>
            <a:ext cx="274320" cy="274320"/>
          </a:xfrm>
          <a:prstGeom prst="ellipse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8193024" y="360273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  <p:sp>
        <p:nvSpPr>
          <p:cNvPr id="56" name="Shape 54"/>
          <p:cNvSpPr/>
          <p:nvPr/>
        </p:nvSpPr>
        <p:spPr>
          <a:xfrm>
            <a:off x="4773168" y="3995928"/>
            <a:ext cx="3401568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E8EDF5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4828032" y="4032504"/>
            <a:ext cx="31272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هل المدة الزمنية مناسبة للمستوى؟</a:t>
            </a:r>
            <a:endParaRPr lang="en-US" sz="950" dirty="0"/>
          </a:p>
        </p:txBody>
      </p:sp>
      <p:sp>
        <p:nvSpPr>
          <p:cNvPr id="58" name="Shape 56"/>
          <p:cNvSpPr/>
          <p:nvPr/>
        </p:nvSpPr>
        <p:spPr>
          <a:xfrm>
            <a:off x="8193024" y="4059936"/>
            <a:ext cx="274320" cy="274320"/>
          </a:xfrm>
          <a:prstGeom prst="ellipse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8193024" y="405993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  <p:sp>
        <p:nvSpPr>
          <p:cNvPr id="60" name="Shape 58"/>
          <p:cNvSpPr/>
          <p:nvPr/>
        </p:nvSpPr>
        <p:spPr>
          <a:xfrm>
            <a:off x="4773168" y="4462272"/>
            <a:ext cx="4078224" cy="292608"/>
          </a:xfrm>
          <a:prstGeom prst="rect">
            <a:avLst/>
          </a:prstGeom>
          <a:solidFill>
            <a:srgbClr val="F0D080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4828032" y="4462272"/>
            <a:ext cx="396849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النقطة من 100 | تحويل: /20 لاحتساب نقطة الورشة</a:t>
            </a:r>
            <a:endParaRPr lang="en-US" sz="850" dirty="0"/>
          </a:p>
        </p:txBody>
      </p:sp>
      <p:sp>
        <p:nvSpPr>
          <p:cNvPr id="62" name="Shape 60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182880" y="4992624"/>
            <a:ext cx="8778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ملاحظة للمقدم: وزّع نماذج الإطار المرجعي الفعلي، وراقب عمل المجموعات وأجب على الأسئلة الميدانية.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5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3152"/>
            <a:ext cx="9144000" cy="658368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9144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مؤشرات الأداء التربوي | KPIs Pédagogiques - قراءة نتائج التلاميذ واستثمارها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228600" y="822960"/>
            <a:ext cx="4224528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28600" y="822960"/>
            <a:ext cx="4224528" cy="320040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83464" y="82296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نسبة النجاح | Taux de Réussite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283464" y="1170432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📐 عدد الناجحين ÷ إجمالي التلاميذ × 100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283464" y="1426464"/>
            <a:ext cx="1097280" cy="201168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83464" y="1426464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الهدف: ≥ 70%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283464" y="1673352"/>
            <a:ext cx="4114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🔧 إذا &lt; 50%: إعادة النظر في محتوى الامتحان أو نهج التدريس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690872" y="822960"/>
            <a:ext cx="4224528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690872" y="822960"/>
            <a:ext cx="4224528" cy="320040"/>
          </a:xfrm>
          <a:prstGeom prst="rect">
            <a:avLst/>
          </a:prstGeom>
          <a:solidFill>
            <a:srgbClr val="2A3F7E"/>
          </a:solidFill>
          <a:ln w="12700">
            <a:solidFill>
              <a:srgbClr val="2A3F7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45736" y="82296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نسبة الإتقان | Taux de Maîtrise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745736" y="1170432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📐 عدد الحاصلين على 14/20 فما فوق ÷ الإجمالي × 100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4745736" y="1426464"/>
            <a:ext cx="1097280" cy="201168"/>
          </a:xfrm>
          <a:prstGeom prst="rect">
            <a:avLst/>
          </a:prstGeom>
          <a:solidFill>
            <a:srgbClr val="2A3F7E"/>
          </a:solidFill>
          <a:ln w="12700">
            <a:solidFill>
              <a:srgbClr val="2A3F7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45736" y="1426464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الهدف: ≥ 40%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4745736" y="1673352"/>
            <a:ext cx="4114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🔧 إذا &lt; 25%: أنشطة دعم وتعميق مُكيَّفة حسب المستوى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228600" y="2194560"/>
            <a:ext cx="4224528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228600" y="2194560"/>
            <a:ext cx="4224528" cy="3200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83464" y="219456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الهشاشة التعلمية | Fragilité des Apprentissages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283464" y="2542032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📐 عدد الحاصلين على أقل من 8/20 ÷ الإجمالي × 100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283464" y="2798064"/>
            <a:ext cx="1097280" cy="20116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83464" y="2798064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الهدف: ≤ 15%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283464" y="3044952"/>
            <a:ext cx="4114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🔧 إذا &gt; 30%: برنامج دعم عاجل ومراجعة تعلمات القسم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4690872" y="2194560"/>
            <a:ext cx="4224528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4690872" y="2194560"/>
            <a:ext cx="4224528" cy="320040"/>
          </a:xfrm>
          <a:prstGeom prst="rect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745736" y="219456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نقاط الضعف الشائعة | Lacunes Communes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745736" y="2542032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📐 تحليل معامل الصعوبة لكل سؤال لتحديد الإشكاليات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4745736" y="2798064"/>
            <a:ext cx="1097280" cy="201168"/>
          </a:xfrm>
          <a:prstGeom prst="rect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745736" y="2798064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الهدف: &lt; 3 أسئلة بصعوبة &gt; 0.75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4745736" y="3044952"/>
            <a:ext cx="4114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🔧 إذا تجاوز: إعادة التدريس المُركَّز على تلك النقاط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228600" y="3566160"/>
            <a:ext cx="4224528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228600" y="3566160"/>
            <a:ext cx="4224528" cy="320040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283464" y="356616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الفارق بين الفئات | Écart inter-groupes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283464" y="3913632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📐 الوسط الحسابي للفئة العليا - الفئة الدنيا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283464" y="4169664"/>
            <a:ext cx="1097280" cy="201168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283464" y="4169664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الهدف: &lt; 6 نقاط</a:t>
            </a:r>
            <a:endParaRPr lang="en-US" sz="800" dirty="0"/>
          </a:p>
        </p:txBody>
      </p:sp>
      <p:sp>
        <p:nvSpPr>
          <p:cNvPr id="39" name="Text 37"/>
          <p:cNvSpPr/>
          <p:nvPr/>
        </p:nvSpPr>
        <p:spPr>
          <a:xfrm>
            <a:off x="283464" y="4416552"/>
            <a:ext cx="4114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🔧 إذا كبير: التمييز في أنشطة الدعم والإثراء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4690872" y="3566160"/>
            <a:ext cx="4224528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4690872" y="3566160"/>
            <a:ext cx="4224528" cy="3200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745736" y="356616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مؤشر التجانس | Indice d'Homogénéité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4745736" y="3913632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📐 الانحراف المعياري ÷ الوسط الحسابي × 100 (CV%)</a:t>
            </a:r>
            <a:endParaRPr lang="en-US" sz="850" dirty="0"/>
          </a:p>
        </p:txBody>
      </p:sp>
      <p:sp>
        <p:nvSpPr>
          <p:cNvPr id="44" name="Shape 42"/>
          <p:cNvSpPr/>
          <p:nvPr/>
        </p:nvSpPr>
        <p:spPr>
          <a:xfrm>
            <a:off x="4745736" y="4169664"/>
            <a:ext cx="1097280" cy="201168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4745736" y="4169664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الهدف: CV% &lt; 30%</a:t>
            </a:r>
            <a:endParaRPr lang="en-US" sz="800" dirty="0"/>
          </a:p>
        </p:txBody>
      </p:sp>
      <p:sp>
        <p:nvSpPr>
          <p:cNvPr id="46" name="Text 44"/>
          <p:cNvSpPr/>
          <p:nvPr/>
        </p:nvSpPr>
        <p:spPr>
          <a:xfrm>
            <a:off x="4745736" y="4416552"/>
            <a:ext cx="4114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🔧 إذا تجاوز: الفصل متباين - أنشطة مُفرَّدة ضرورية</a:t>
            </a:r>
            <a:endParaRPr lang="en-US" sz="850" dirty="0"/>
          </a:p>
        </p:txBody>
      </p:sp>
      <p:sp>
        <p:nvSpPr>
          <p:cNvPr id="47" name="Shape 45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182880" y="4992624"/>
            <a:ext cx="8778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أداة عملية: نموذج Excel جاهز لحساب هذه المؤشرات آلياً متاح للتنزيل من بوابة المديرية.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5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3152"/>
            <a:ext cx="9144000" cy="658368"/>
          </a:xfrm>
          <a:prstGeom prst="rect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9144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التقويم في خدمة التعلم | Assessment FOR Learning - نموذج بلاك وويليام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274320" y="822960"/>
            <a:ext cx="8595360" cy="502920"/>
          </a:xfrm>
          <a:prstGeom prst="rect">
            <a:avLst/>
          </a:prstGeom>
          <a:solidFill>
            <a:srgbClr val="FEF0E6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8229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050" b="1" i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المبدأ الجوهري: التقويم ليس نهاية المطاف بل أداة لتحسين التعلم أثناء حدوثه (Black &amp; Wiliam, 1998)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8412480" y="1463040"/>
            <a:ext cx="502920" cy="502920"/>
          </a:xfrm>
          <a:prstGeom prst="ellipse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412480" y="1463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1417320"/>
            <a:ext cx="7973568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4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74320" y="1417320"/>
            <a:ext cx="91440" cy="640080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1444752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0D7A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مشاركة أهداف التعلم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57200" y="171907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أخبر التلميذ بما سيتعلمه ولماذا - النجاح أو الفشل لا يكون مفاجئاً. | مثال: 'في نهاية هذا الدرس ستكون قادراً على تفسير ظاهرة التقطير بكلماتك'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8412480" y="2157984"/>
            <a:ext cx="502920" cy="502920"/>
          </a:xfrm>
          <a:prstGeom prst="ellipse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0" y="215798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274320" y="2112264"/>
            <a:ext cx="7973568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4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274320" y="2112264"/>
            <a:ext cx="91440" cy="64008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2139696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الأسئلة الصفية الفعّالة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57200" y="2414016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طرح أسئلة تُثير التفكير وتكشف سوء الفهم. انتظر 5 ثوانٍ قبل قبول الإجابة. | مثال: 'ماذا سيحدث لو رفعنا درجة الحرارة إلى ضعف قيمتها؟' (سؤال افتراضي)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8412480" y="2852928"/>
            <a:ext cx="502920" cy="502920"/>
          </a:xfrm>
          <a:prstGeom prst="ellipse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412480" y="285292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274320" y="2807208"/>
            <a:ext cx="7973568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4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274320" y="2807208"/>
            <a:ext cx="91440" cy="640080"/>
          </a:xfrm>
          <a:prstGeom prst="rect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7200" y="2834640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التغذية الراجعة البنّاءة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457200" y="3108960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الملاحظات تُعيد التوجيه لا تُصنّف. ركّز على الفعل لا الشخص. | مثال: 'الحل صحيح لكن الوحدة ناقصة - أعد النظر في خطوة القياس'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8412480" y="3547872"/>
            <a:ext cx="502920" cy="50292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412480" y="354787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7" name="Shape 25"/>
          <p:cNvSpPr/>
          <p:nvPr/>
        </p:nvSpPr>
        <p:spPr>
          <a:xfrm>
            <a:off x="274320" y="3502152"/>
            <a:ext cx="7973568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4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274320" y="3502152"/>
            <a:ext cx="91440" cy="640080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57200" y="3529584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التقييم الذاتي والمشترك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457200" y="3803904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الطلاب يُقيِّمون أعمالهم وأعمال بعضهم وفق معايير مشتركة. | مثال: تبادل الأوراق بين الثنائيات لتصحيح وفق الشبكة الموزعة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8412480" y="4242816"/>
            <a:ext cx="502920" cy="50292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412480" y="424281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33" name="Shape 31"/>
          <p:cNvSpPr/>
          <p:nvPr/>
        </p:nvSpPr>
        <p:spPr>
          <a:xfrm>
            <a:off x="274320" y="4197096"/>
            <a:ext cx="7973568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4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274320" y="4197096"/>
            <a:ext cx="91440" cy="64008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57200" y="4224528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التعلم كمجيب للتقويم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457200" y="4498848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استعمل نتائج التقويم لتعديل التدريس فوراً وفق ما اكتشفته. | مثال: 50% أخطأوا في السؤال 3 → إعادة شرح المفهوم بنشاط تفاعلي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182880" y="4992624"/>
            <a:ext cx="8778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00" i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مرجع: Black, P. &amp; Wiliam, D. (1998). Inside the black box: Raising standards through classroom assessment.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3716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خريطة الدورة التكوينية | Plan de Formation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dirty="0">
                <a:solidFill>
                  <a:srgbClr val="F0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محتويات الدورة التكوينية المتكاملة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2A3F7E"/>
          </a:solidFill>
          <a:ln w="12700">
            <a:solidFill>
              <a:srgbClr val="2A3F7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2880" y="4992624"/>
            <a:ext cx="8778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مصطفى بوعزوني - مفتش تربوي | المديرية الإقليمية آسفي | يونيو 2026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5760" y="109728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20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خريطة الدورة التكوينية المتكاملة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274320" y="914400"/>
            <a:ext cx="41605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74320" y="914400"/>
            <a:ext cx="475488" cy="86868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92608" y="1097280"/>
            <a:ext cx="4389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822960" y="969264"/>
            <a:ext cx="35478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الإطار المفاهيمي المتقدم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22960" y="1389888"/>
            <a:ext cx="35478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Evaluation / Assessment / Testing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09160" y="914400"/>
            <a:ext cx="41605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709160" y="914400"/>
            <a:ext cx="475488" cy="868680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727448" y="1097280"/>
            <a:ext cx="4389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5257800" y="969264"/>
            <a:ext cx="35478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صنافة المهارات وجودة الأسئلة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257800" y="1389888"/>
            <a:ext cx="35478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Bloom's Taxonomy &amp; Quality Criteria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274320" y="1920240"/>
            <a:ext cx="41605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274320" y="1920240"/>
            <a:ext cx="475488" cy="868680"/>
          </a:xfrm>
          <a:prstGeom prst="rect">
            <a:avLst/>
          </a:prstGeom>
          <a:solidFill>
            <a:srgbClr val="2A3F7E"/>
          </a:solidFill>
          <a:ln w="12700">
            <a:solidFill>
              <a:srgbClr val="2A3F7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92608" y="2103120"/>
            <a:ext cx="4389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822960" y="1975104"/>
            <a:ext cx="35478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الأطر المرجعية للامتحانات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822960" y="2395728"/>
            <a:ext cx="35478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Référentiels des examens certifiatifs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4709160" y="1920240"/>
            <a:ext cx="41605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709160" y="1920240"/>
            <a:ext cx="475488" cy="868680"/>
          </a:xfrm>
          <a:prstGeom prst="rect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727448" y="2103120"/>
            <a:ext cx="4389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5257800" y="1975104"/>
            <a:ext cx="35478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التحليل الإحصائي للاختبارات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257800" y="2395728"/>
            <a:ext cx="35478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Validité, Fidélité &amp; Difficulté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274320" y="2926080"/>
            <a:ext cx="41605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274320" y="2926080"/>
            <a:ext cx="475488" cy="868680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92608" y="3108960"/>
            <a:ext cx="4389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822960" y="2980944"/>
            <a:ext cx="35478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ورشات بناء الاختبارات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822960" y="3401568"/>
            <a:ext cx="35478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Sciences - Mathématiques - Français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4709160" y="2926080"/>
            <a:ext cx="41605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4709160" y="2926080"/>
            <a:ext cx="475488" cy="868680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727448" y="3108960"/>
            <a:ext cx="4389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800" dirty="0"/>
          </a:p>
        </p:txBody>
      </p:sp>
      <p:sp>
        <p:nvSpPr>
          <p:cNvPr id="37" name="Text 35"/>
          <p:cNvSpPr/>
          <p:nvPr/>
        </p:nvSpPr>
        <p:spPr>
          <a:xfrm>
            <a:off x="5257800" y="2980944"/>
            <a:ext cx="35478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التقويم الإلكتروني والرقمي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5257800" y="3401568"/>
            <a:ext cx="35478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Forms / Excel / Outils numériques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274320" y="3931920"/>
            <a:ext cx="41605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274320" y="3931920"/>
            <a:ext cx="475488" cy="86868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292608" y="4114800"/>
            <a:ext cx="4389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800" dirty="0"/>
          </a:p>
        </p:txBody>
      </p:sp>
      <p:sp>
        <p:nvSpPr>
          <p:cNvPr id="42" name="Text 40"/>
          <p:cNvSpPr/>
          <p:nvPr/>
        </p:nvSpPr>
        <p:spPr>
          <a:xfrm>
            <a:off x="822960" y="3986784"/>
            <a:ext cx="35478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التكييف لذوي الاحتياجات</a:t>
            </a:r>
            <a:endParaRPr lang="en-US" sz="1300" dirty="0"/>
          </a:p>
        </p:txBody>
      </p:sp>
      <p:sp>
        <p:nvSpPr>
          <p:cNvPr id="43" name="Text 41"/>
          <p:cNvSpPr/>
          <p:nvPr/>
        </p:nvSpPr>
        <p:spPr>
          <a:xfrm>
            <a:off x="822960" y="4407408"/>
            <a:ext cx="35478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Inclusion &amp; Différenciation pédagogique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4709160" y="3931920"/>
            <a:ext cx="416052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5" name="Shape 43"/>
          <p:cNvSpPr/>
          <p:nvPr/>
        </p:nvSpPr>
        <p:spPr>
          <a:xfrm>
            <a:off x="4709160" y="3931920"/>
            <a:ext cx="475488" cy="868680"/>
          </a:xfrm>
          <a:prstGeom prst="rect">
            <a:avLst/>
          </a:prstGeom>
          <a:solidFill>
            <a:srgbClr val="2A3F7E"/>
          </a:solidFill>
          <a:ln w="12700">
            <a:solidFill>
              <a:srgbClr val="2A3F7E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4727448" y="4114800"/>
            <a:ext cx="4389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800" dirty="0"/>
          </a:p>
        </p:txBody>
      </p:sp>
      <p:sp>
        <p:nvSpPr>
          <p:cNvPr id="47" name="Text 45"/>
          <p:cNvSpPr/>
          <p:nvPr/>
        </p:nvSpPr>
        <p:spPr>
          <a:xfrm>
            <a:off x="5257800" y="3986784"/>
            <a:ext cx="35478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نماذج جاهزة &amp; Rubrics</a:t>
            </a:r>
            <a:endParaRPr lang="en-US" sz="1300" dirty="0"/>
          </a:p>
        </p:txBody>
      </p:sp>
      <p:sp>
        <p:nvSpPr>
          <p:cNvPr id="48" name="Text 46"/>
          <p:cNvSpPr/>
          <p:nvPr/>
        </p:nvSpPr>
        <p:spPr>
          <a:xfrm>
            <a:off x="5257800" y="4407408"/>
            <a:ext cx="35478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Grilles d'évaluation &amp; Barèmes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182880" y="4992624"/>
            <a:ext cx="8778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مصطفى بوعزوني - مفتش تربوي | المديرية الإقليمية آسفي | يونيو 2026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5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3152"/>
            <a:ext cx="9144000" cy="658368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9144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تقويم الكفايات المركبة | Évaluation des Compétences Complexes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74320" y="822960"/>
            <a:ext cx="8595360" cy="502920"/>
          </a:xfrm>
          <a:prstGeom prst="rect">
            <a:avLst/>
          </a:prstGeom>
          <a:solidFill>
            <a:srgbClr val="E8EDF8"/>
          </a:solidFill>
          <a:ln w="12700">
            <a:solidFill>
              <a:srgbClr val="B0C4E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8229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050" b="1" i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الكفاية ≠ مجموع معارف ومهارات | La compétence est le pouvoir d'agir efficacement dans une situation complexe inédite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228600" y="1417320"/>
            <a:ext cx="2834640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28600" y="1417320"/>
            <a:ext cx="2834640" cy="36576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83464" y="1417320"/>
            <a:ext cx="27249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مكونات الكفاية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01752" y="1856232"/>
            <a:ext cx="54864" cy="402336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11480" y="1828800"/>
            <a:ext cx="257860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المعارف (Savoirs): معلومات ومفاهيم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301752" y="2423160"/>
            <a:ext cx="54864" cy="402336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11480" y="2395728"/>
            <a:ext cx="257860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المهارات (Savoir-faire): إجراءات وتقنيات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301752" y="2990088"/>
            <a:ext cx="54864" cy="402336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11480" y="2962656"/>
            <a:ext cx="257860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السلوكات (Savoir-être): مواقف وقيم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301752" y="3557016"/>
            <a:ext cx="54864" cy="402336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11480" y="3529584"/>
            <a:ext cx="257860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الاستراتيجيات (Métacognition): التعلم عن التعلم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3200400" y="1417320"/>
            <a:ext cx="2834640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200400" y="1417320"/>
            <a:ext cx="2834640" cy="365760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55264" y="1417320"/>
            <a:ext cx="27249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سمات وضعية الإدماج الجيدة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3273552" y="1856232"/>
            <a:ext cx="54864" cy="402336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383280" y="1828800"/>
            <a:ext cx="257860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سياق حقيقي ومعيشي للتلميذ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3273552" y="2423160"/>
            <a:ext cx="54864" cy="402336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383280" y="2395728"/>
            <a:ext cx="257860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معطيات متنوعة تستلزم الانتقاء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3273552" y="2990088"/>
            <a:ext cx="54864" cy="402336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383280" y="2962656"/>
            <a:ext cx="257860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مشكلة مركبة غير روتينية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3273552" y="3557016"/>
            <a:ext cx="54864" cy="402336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383280" y="3529584"/>
            <a:ext cx="257860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منتوج قابل للملاحظة والتقييم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3273552" y="4123944"/>
            <a:ext cx="54864" cy="402336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383280" y="4096512"/>
            <a:ext cx="257860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استقلالية في الإنجاز دون توجيه مفرط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6172200" y="1417320"/>
            <a:ext cx="2834640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6172200" y="1417320"/>
            <a:ext cx="2834640" cy="365760"/>
          </a:xfrm>
          <a:prstGeom prst="rect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227064" y="1417320"/>
            <a:ext cx="27249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معايير تقويم الكفاية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6245352" y="1856232"/>
            <a:ext cx="54864" cy="402336"/>
          </a:xfrm>
          <a:prstGeom prst="rect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355080" y="1828800"/>
            <a:ext cx="257860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معيار الملاءمة: هل الحل مناسب للمشكلة؟</a:t>
            </a:r>
            <a:endParaRPr lang="en-US" sz="950" dirty="0"/>
          </a:p>
        </p:txBody>
      </p:sp>
      <p:sp>
        <p:nvSpPr>
          <p:cNvPr id="36" name="Shape 34"/>
          <p:cNvSpPr/>
          <p:nvPr/>
        </p:nvSpPr>
        <p:spPr>
          <a:xfrm>
            <a:off x="6245352" y="2423160"/>
            <a:ext cx="54864" cy="402336"/>
          </a:xfrm>
          <a:prstGeom prst="rect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355080" y="2395728"/>
            <a:ext cx="257860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معيار الاستخدام الصحيح: هل الأدوات صحيحة؟</a:t>
            </a:r>
            <a:endParaRPr lang="en-US" sz="950" dirty="0"/>
          </a:p>
        </p:txBody>
      </p:sp>
      <p:sp>
        <p:nvSpPr>
          <p:cNvPr id="38" name="Shape 36"/>
          <p:cNvSpPr/>
          <p:nvPr/>
        </p:nvSpPr>
        <p:spPr>
          <a:xfrm>
            <a:off x="6245352" y="2990088"/>
            <a:ext cx="54864" cy="402336"/>
          </a:xfrm>
          <a:prstGeom prst="rect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355080" y="2962656"/>
            <a:ext cx="257860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معيار السياق: هل المنتوج مقبول اجتماعياً؟</a:t>
            </a:r>
            <a:endParaRPr lang="en-US" sz="950" dirty="0"/>
          </a:p>
        </p:txBody>
      </p:sp>
      <p:sp>
        <p:nvSpPr>
          <p:cNvPr id="40" name="Shape 38"/>
          <p:cNvSpPr/>
          <p:nvPr/>
        </p:nvSpPr>
        <p:spPr>
          <a:xfrm>
            <a:off x="6245352" y="3557016"/>
            <a:ext cx="54864" cy="402336"/>
          </a:xfrm>
          <a:prstGeom prst="rect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355080" y="3529584"/>
            <a:ext cx="257860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معيار التواصل: هل عرضه واضح ومنظم؟</a:t>
            </a:r>
            <a:endParaRPr lang="en-US" sz="950" dirty="0"/>
          </a:p>
        </p:txBody>
      </p:sp>
      <p:sp>
        <p:nvSpPr>
          <p:cNvPr id="42" name="Shape 40"/>
          <p:cNvSpPr/>
          <p:nvPr/>
        </p:nvSpPr>
        <p:spPr>
          <a:xfrm>
            <a:off x="274320" y="4846320"/>
            <a:ext cx="8595360" cy="7315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182880" y="4992624"/>
            <a:ext cx="8778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مثال وضعية إدماج: 'بلدتك تعاني من تلوث مائي. بناءً على الوثائق، اقترح حلاً علمياً معللاً.' (علوم - س6)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5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3152"/>
            <a:ext cx="9144000" cy="65836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9144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أخطاء شائعة في التقويم وكيفية تجنبها | Erreurs Fréquentes et Comment les Éviter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228600" y="822960"/>
            <a:ext cx="4224528" cy="93268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28600" y="822960"/>
            <a:ext cx="640080" cy="932688"/>
          </a:xfrm>
          <a:prstGeom prst="rect">
            <a:avLst/>
          </a:prstGeom>
          <a:solidFill>
            <a:srgbClr val="FDECEA"/>
          </a:solidFill>
          <a:ln w="12700">
            <a:solidFill>
              <a:srgbClr val="F0D0D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46888" y="1143000"/>
            <a:ext cx="6035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التخطيط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923544" y="859536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الاكتفاء بالتقويم الإجمالي فقط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923544" y="1225296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ادمج تقويماً تكوينياً في كل درس: سؤال شفهي، بطاقة خروج، ملاحظة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4690872" y="822960"/>
            <a:ext cx="4224528" cy="93268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690872" y="822960"/>
            <a:ext cx="640080" cy="932688"/>
          </a:xfrm>
          <a:prstGeom prst="rect">
            <a:avLst/>
          </a:prstGeom>
          <a:solidFill>
            <a:srgbClr val="FDECEA"/>
          </a:solidFill>
          <a:ln w="12700">
            <a:solidFill>
              <a:srgbClr val="F0D0D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709160" y="1143000"/>
            <a:ext cx="6035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المحتوى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5385816" y="859536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عدم التوافق مع الإطار المرجعي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5385816" y="1225296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راجع الإطار المرجعي قبل كل اختبار وتحقق من جدول التخصيص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228600" y="1828800"/>
            <a:ext cx="4224528" cy="93268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228600" y="1828800"/>
            <a:ext cx="640080" cy="932688"/>
          </a:xfrm>
          <a:prstGeom prst="rect">
            <a:avLst/>
          </a:prstGeom>
          <a:solidFill>
            <a:srgbClr val="FDECEA"/>
          </a:solidFill>
          <a:ln w="12700">
            <a:solidFill>
              <a:srgbClr val="F0D0D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46888" y="2148840"/>
            <a:ext cx="6035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المستوى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923544" y="1865376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أسئلة تقيس الحفظ فقط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923544" y="2231136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أضف سؤالاً واحداً على الأقل من مستوى التطبيق أو التحليل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4690872" y="1828800"/>
            <a:ext cx="4224528" cy="93268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690872" y="1828800"/>
            <a:ext cx="640080" cy="932688"/>
          </a:xfrm>
          <a:prstGeom prst="rect">
            <a:avLst/>
          </a:prstGeom>
          <a:solidFill>
            <a:srgbClr val="FDECEA"/>
          </a:solidFill>
          <a:ln w="12700">
            <a:solidFill>
              <a:srgbClr val="F0D0D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709160" y="2148840"/>
            <a:ext cx="6035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التصحيح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5385816" y="1865376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شبكة تصحيح مبهمة وذاتية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5385816" y="2231136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حدد مؤشرات دقيقة قابلة للملاحظة قبل توزيع الاختبار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228600" y="2834640"/>
            <a:ext cx="4224528" cy="93268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228600" y="2834640"/>
            <a:ext cx="640080" cy="932688"/>
          </a:xfrm>
          <a:prstGeom prst="rect">
            <a:avLst/>
          </a:prstGeom>
          <a:solidFill>
            <a:srgbClr val="FDECEA"/>
          </a:solidFill>
          <a:ln w="12700">
            <a:solidFill>
              <a:srgbClr val="F0D0D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46888" y="3154680"/>
            <a:ext cx="6035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الاستثمار</a:t>
            </a:r>
            <a:endParaRPr lang="en-US" sz="750" dirty="0"/>
          </a:p>
        </p:txBody>
      </p:sp>
      <p:sp>
        <p:nvSpPr>
          <p:cNvPr id="28" name="Text 26"/>
          <p:cNvSpPr/>
          <p:nvPr/>
        </p:nvSpPr>
        <p:spPr>
          <a:xfrm>
            <a:off x="923544" y="2871216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إهمال استثمار النتائج تربوياً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923544" y="3236976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بعد كل اختبار: حلل النتائج، حدد نقاط الضعف، خطط للدعم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4690872" y="2834640"/>
            <a:ext cx="4224528" cy="93268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4690872" y="2834640"/>
            <a:ext cx="640080" cy="932688"/>
          </a:xfrm>
          <a:prstGeom prst="rect">
            <a:avLst/>
          </a:prstGeom>
          <a:solidFill>
            <a:srgbClr val="FDECEA"/>
          </a:solidFill>
          <a:ln w="12700">
            <a:solidFill>
              <a:srgbClr val="F0D0D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709160" y="3154680"/>
            <a:ext cx="6035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الإنصاف</a:t>
            </a:r>
            <a:endParaRPr lang="en-US" sz="750" dirty="0"/>
          </a:p>
        </p:txBody>
      </p:sp>
      <p:sp>
        <p:nvSpPr>
          <p:cNvPr id="33" name="Text 31"/>
          <p:cNvSpPr/>
          <p:nvPr/>
        </p:nvSpPr>
        <p:spPr>
          <a:xfrm>
            <a:off x="5385816" y="2871216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إقصاء ذوي الاحتياجات الخاصة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5385816" y="3236976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أعد نسخة مكيَّفة من الاختبار مع تكييف الوقت والصياغة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228600" y="3840480"/>
            <a:ext cx="4224528" cy="93268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228600" y="3840480"/>
            <a:ext cx="640080" cy="932688"/>
          </a:xfrm>
          <a:prstGeom prst="rect">
            <a:avLst/>
          </a:prstGeom>
          <a:solidFill>
            <a:srgbClr val="FDECEA"/>
          </a:solidFill>
          <a:ln w="12700">
            <a:solidFill>
              <a:srgbClr val="F0D0D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246888" y="4160520"/>
            <a:ext cx="6035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التحليل</a:t>
            </a:r>
            <a:endParaRPr lang="en-US" sz="750" dirty="0"/>
          </a:p>
        </p:txBody>
      </p:sp>
      <p:sp>
        <p:nvSpPr>
          <p:cNvPr id="38" name="Text 36"/>
          <p:cNvSpPr/>
          <p:nvPr/>
        </p:nvSpPr>
        <p:spPr>
          <a:xfrm>
            <a:off x="923544" y="3877056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نسبة الرسوب المرتفعة جداً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923544" y="4242816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إذا &gt; 40% يرسبون: راجع الاختبار لا التلاميذ! تحقق من الصدق والثبات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4690872" y="3840480"/>
            <a:ext cx="4224528" cy="93268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4690872" y="3840480"/>
            <a:ext cx="640080" cy="932688"/>
          </a:xfrm>
          <a:prstGeom prst="rect">
            <a:avLst/>
          </a:prstGeom>
          <a:solidFill>
            <a:srgbClr val="FDECEA"/>
          </a:solidFill>
          <a:ln w="12700">
            <a:solidFill>
              <a:srgbClr val="F0D0D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709160" y="4160520"/>
            <a:ext cx="6035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الاستقلالية</a:t>
            </a:r>
            <a:endParaRPr lang="en-US" sz="750" dirty="0"/>
          </a:p>
        </p:txBody>
      </p:sp>
      <p:sp>
        <p:nvSpPr>
          <p:cNvPr id="43" name="Text 41"/>
          <p:cNvSpPr/>
          <p:nvPr/>
        </p:nvSpPr>
        <p:spPr>
          <a:xfrm>
            <a:off x="5385816" y="3877056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تجاهل التقييم الذاتي للتلميذ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5385816" y="4242816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علّم التلاميذ تقييم أعمالهم بشبكات واضحة وبسيطة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182880" y="4992624"/>
            <a:ext cx="8778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نشاط: كلّ مشارك يُعين الخطأ الأكثر شيوعاً في ممارسته ويُقدم استراتيجية تحسين.</a:t>
            </a:r>
            <a:endParaRPr lang="en-US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5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3152"/>
            <a:ext cx="9144000" cy="658368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9144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نموذج تقويم تشخيصي جاهز | Modèle d'Évaluation Diagnostique - مادة الرياضيات سنة 5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274320" y="822960"/>
            <a:ext cx="8595360" cy="502920"/>
          </a:xfrm>
          <a:prstGeom prst="rect">
            <a:avLst/>
          </a:prstGeom>
          <a:solidFill>
            <a:srgbClr val="E8EDF8"/>
          </a:solidFill>
          <a:ln w="12700">
            <a:solidFill>
              <a:srgbClr val="B0C4E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841248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الاسم والنسب: .....................................................   المؤسسة: .......................   التاريخ: .......................   المدة: 20 دقيقة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274320" y="1417320"/>
            <a:ext cx="859536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613648" y="1472184"/>
            <a:ext cx="201168" cy="201168"/>
          </a:xfrm>
          <a:prstGeom prst="ellipse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13648" y="1472184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20040" y="1490472"/>
            <a:ext cx="640080" cy="201168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490472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التذكر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320040" y="1709928"/>
            <a:ext cx="640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D7A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/2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1024128" y="1453896"/>
            <a:ext cx="7498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أكتب بالأرقام: ثمانية آلاف وثلاثمئة وخمسة وعشرون.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274320" y="1920240"/>
            <a:ext cx="8595360" cy="457200"/>
          </a:xfrm>
          <a:prstGeom prst="rect">
            <a:avLst/>
          </a:prstGeom>
          <a:solidFill>
            <a:srgbClr val="F5F6FA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613648" y="1975104"/>
            <a:ext cx="201168" cy="201168"/>
          </a:xfrm>
          <a:prstGeom prst="ellipse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613648" y="1975104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320040" y="1993392"/>
            <a:ext cx="640080" cy="201168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20040" y="1993392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التذكر</a:t>
            </a:r>
            <a:endParaRPr lang="en-US" sz="700" dirty="0"/>
          </a:p>
        </p:txBody>
      </p:sp>
      <p:sp>
        <p:nvSpPr>
          <p:cNvPr id="19" name="Text 17"/>
          <p:cNvSpPr/>
          <p:nvPr/>
        </p:nvSpPr>
        <p:spPr>
          <a:xfrm>
            <a:off x="320040" y="2212848"/>
            <a:ext cx="640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D7A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/2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024128" y="1956816"/>
            <a:ext cx="7498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رتّب تصاعدياً: 4561 | 4156 | 4615 | 4516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274320" y="2423160"/>
            <a:ext cx="859536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8613648" y="2478024"/>
            <a:ext cx="201168" cy="201168"/>
          </a:xfrm>
          <a:prstGeom prst="ellipse">
            <a:avLst/>
          </a:prstGeom>
          <a:solidFill>
            <a:srgbClr val="2A3F7E"/>
          </a:solidFill>
          <a:ln w="12700">
            <a:solidFill>
              <a:srgbClr val="2A3F7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613648" y="2478024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320040" y="2496312"/>
            <a:ext cx="640080" cy="201168"/>
          </a:xfrm>
          <a:prstGeom prst="rect">
            <a:avLst/>
          </a:prstGeom>
          <a:solidFill>
            <a:srgbClr val="2A3F7E"/>
          </a:solidFill>
          <a:ln w="12700">
            <a:solidFill>
              <a:srgbClr val="2A3F7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20040" y="2496312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الفهم</a:t>
            </a:r>
            <a:endParaRPr lang="en-US" sz="700" dirty="0"/>
          </a:p>
        </p:txBody>
      </p:sp>
      <p:sp>
        <p:nvSpPr>
          <p:cNvPr id="26" name="Text 24"/>
          <p:cNvSpPr/>
          <p:nvPr/>
        </p:nvSpPr>
        <p:spPr>
          <a:xfrm>
            <a:off x="320040" y="2715768"/>
            <a:ext cx="640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A3F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/3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024128" y="2459736"/>
            <a:ext cx="7498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ضع دائرة حول الجواب الصحيح: 347 × 10 = (3470 | 34700 | 347 | 3400)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274320" y="2926080"/>
            <a:ext cx="8595360" cy="457200"/>
          </a:xfrm>
          <a:prstGeom prst="rect">
            <a:avLst/>
          </a:prstGeom>
          <a:solidFill>
            <a:srgbClr val="F5F6FA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613648" y="2980944"/>
            <a:ext cx="201168" cy="201168"/>
          </a:xfrm>
          <a:prstGeom prst="ellipse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613648" y="2980944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320040" y="2999232"/>
            <a:ext cx="640080" cy="201168"/>
          </a:xfrm>
          <a:prstGeom prst="rect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20040" y="2999232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التطبيق</a:t>
            </a:r>
            <a:endParaRPr lang="en-US" sz="700" dirty="0"/>
          </a:p>
        </p:txBody>
      </p:sp>
      <p:sp>
        <p:nvSpPr>
          <p:cNvPr id="33" name="Text 31"/>
          <p:cNvSpPr/>
          <p:nvPr/>
        </p:nvSpPr>
        <p:spPr>
          <a:xfrm>
            <a:off x="320040" y="3218688"/>
            <a:ext cx="640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/3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1024128" y="2962656"/>
            <a:ext cx="7498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احسب: 6284 ÷ 4 = ............... | 753 × 8 = ...............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274320" y="3429000"/>
            <a:ext cx="859536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8613648" y="3483864"/>
            <a:ext cx="201168" cy="201168"/>
          </a:xfrm>
          <a:prstGeom prst="ellipse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613648" y="3483864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320040" y="3502152"/>
            <a:ext cx="640080" cy="201168"/>
          </a:xfrm>
          <a:prstGeom prst="rect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20040" y="3502152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التطبيق</a:t>
            </a:r>
            <a:endParaRPr lang="en-US" sz="700" dirty="0"/>
          </a:p>
        </p:txBody>
      </p:sp>
      <p:sp>
        <p:nvSpPr>
          <p:cNvPr id="40" name="Text 38"/>
          <p:cNvSpPr/>
          <p:nvPr/>
        </p:nvSpPr>
        <p:spPr>
          <a:xfrm>
            <a:off x="320040" y="3721608"/>
            <a:ext cx="640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/4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1024128" y="3465576"/>
            <a:ext cx="7498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أنجز بالتفصيل: 7,534 + 2,168 = ................... | 9,005 - 3,748 = ................</a:t>
            </a:r>
            <a:endParaRPr lang="en-US" sz="950" dirty="0"/>
          </a:p>
        </p:txBody>
      </p:sp>
      <p:sp>
        <p:nvSpPr>
          <p:cNvPr id="42" name="Shape 40"/>
          <p:cNvSpPr/>
          <p:nvPr/>
        </p:nvSpPr>
        <p:spPr>
          <a:xfrm>
            <a:off x="274320" y="3931920"/>
            <a:ext cx="8595360" cy="457200"/>
          </a:xfrm>
          <a:prstGeom prst="rect">
            <a:avLst/>
          </a:prstGeom>
          <a:solidFill>
            <a:srgbClr val="F5F6FA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8613648" y="3986784"/>
            <a:ext cx="201168" cy="201168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613648" y="3986784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  <p:sp>
        <p:nvSpPr>
          <p:cNvPr id="45" name="Shape 43"/>
          <p:cNvSpPr/>
          <p:nvPr/>
        </p:nvSpPr>
        <p:spPr>
          <a:xfrm>
            <a:off x="320040" y="4005072"/>
            <a:ext cx="640080" cy="20116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320040" y="4005072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التحليل</a:t>
            </a:r>
            <a:endParaRPr lang="en-US" sz="700" dirty="0"/>
          </a:p>
        </p:txBody>
      </p:sp>
      <p:sp>
        <p:nvSpPr>
          <p:cNvPr id="47" name="Text 45"/>
          <p:cNvSpPr/>
          <p:nvPr/>
        </p:nvSpPr>
        <p:spPr>
          <a:xfrm>
            <a:off x="320040" y="4224528"/>
            <a:ext cx="640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/6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1024128" y="3968496"/>
            <a:ext cx="7498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شجرة حساب: البستاني لديه 48 شجرة مثمرة، قطف من كل شجرة 24 ثمرة. باع نصف المحصول. كم ثمرة بقيت عنده؟</a:t>
            </a:r>
            <a:endParaRPr lang="en-US" sz="950" dirty="0"/>
          </a:p>
        </p:txBody>
      </p:sp>
      <p:sp>
        <p:nvSpPr>
          <p:cNvPr id="49" name="Shape 47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182880" y="4992624"/>
            <a:ext cx="8778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كيفية الاستعمال: وزّع النموذج في الأسبوع الأول، حلّله للكشف عن الفجوات، خطط لأنشطة دعم فردية ومجموعات.</a:t>
            </a:r>
            <a:endParaRPr lang="en-US" sz="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5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3152"/>
            <a:ext cx="9144000" cy="658368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9144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قائمة التحقق للأستاذ | Checklist de l'Enseignant - قبل وبعد كل امتحان إشهادي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228600" y="822960"/>
            <a:ext cx="4224528" cy="19385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28600" y="822960"/>
            <a:ext cx="4224528" cy="384048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83464" y="822960"/>
            <a:ext cx="4114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📋 قبل بناء الاختبار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20040" y="1261872"/>
            <a:ext cx="40599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راجعت الإطار المرجعي المعتمد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320040" y="1609344"/>
            <a:ext cx="40599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أعددت جدول التخصيص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20040" y="1956816"/>
            <a:ext cx="40599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حددت المستويات المهارية لكل سؤال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320040" y="2304288"/>
            <a:ext cx="40599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تحققت من توازن المكونات والنسب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690872" y="822960"/>
            <a:ext cx="4224528" cy="19385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690872" y="822960"/>
            <a:ext cx="4224528" cy="384048"/>
          </a:xfrm>
          <a:prstGeom prst="rect">
            <a:avLst/>
          </a:prstGeom>
          <a:solidFill>
            <a:srgbClr val="2A3F7E"/>
          </a:solidFill>
          <a:ln w="12700">
            <a:solidFill>
              <a:srgbClr val="2A3F7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45736" y="822960"/>
            <a:ext cx="4114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✏️ أثناء بناء الاختبار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782312" y="1261872"/>
            <a:ext cx="40599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الأسئلة واضحة لا تحتمل التأويل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4782312" y="1609344"/>
            <a:ext cx="40599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التعليمات شاملة وبسيطة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782312" y="1956816"/>
            <a:ext cx="40599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المدة مناسبة للمستوى العمري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4782312" y="2304288"/>
            <a:ext cx="40599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وضعت نموذج التصحيح مسبقاً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228600" y="2852928"/>
            <a:ext cx="4224528" cy="19385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228600" y="2852928"/>
            <a:ext cx="4224528" cy="384048"/>
          </a:xfrm>
          <a:prstGeom prst="rect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83464" y="2852928"/>
            <a:ext cx="4114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📊 بعد التصحيح والمراجعة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320040" y="3291840"/>
            <a:ext cx="40599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حسبت مؤشرات الأداء (نسبة نجاح، متوسط)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320040" y="3639312"/>
            <a:ext cx="40599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حددت الأسئلة الأكثر صعوبة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320040" y="3986784"/>
            <a:ext cx="40599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عرضت تحليلاً إجمالياً على الإدارة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320040" y="4334256"/>
            <a:ext cx="40599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خططت لأنشطة الدعم والتعزيز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4690872" y="2852928"/>
            <a:ext cx="4224528" cy="19385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4690872" y="2852928"/>
            <a:ext cx="4224528" cy="38404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745736" y="2852928"/>
            <a:ext cx="4114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♿ التكييف والإنصاف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4782312" y="3291840"/>
            <a:ext cx="40599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أعددت نسخة مكيَّفة لذوي الاحتياجات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4782312" y="3639312"/>
            <a:ext cx="40599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تأكدت من تكافؤ الظروف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4782312" y="3986784"/>
            <a:ext cx="40599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وثّقت قرارات التكييف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4782312" y="4334256"/>
            <a:ext cx="405993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تنسقت مع الأخصائي والأسرة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182880" y="4992624"/>
            <a:ext cx="8778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اطبع هذه القائمة والصقها في دفتر تحضير الدروس! مرجع يومي قيّم للتقويم الاحترافي.</a:t>
            </a:r>
            <a:endParaRPr lang="en-US" sz="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5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3152"/>
            <a:ext cx="9144000" cy="658368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9144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توصيات الدورة التكوينية | Recommandations de la Formation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28600" y="822960"/>
            <a:ext cx="2816352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28600" y="822960"/>
            <a:ext cx="2816352" cy="7315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298448" y="950976"/>
            <a:ext cx="676656" cy="676656"/>
          </a:xfrm>
          <a:prstGeom prst="ellipse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298448" y="950976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  <a:latin typeface="Segoe UI Emoji" pitchFamily="34" charset="0"/>
                <a:ea typeface="Segoe UI Emoji" pitchFamily="34" charset="-122"/>
                <a:cs typeface="Segoe UI Emoji" pitchFamily="34" charset="-120"/>
              </a:rPr>
              <a:t>🔄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301752" y="1664208"/>
            <a:ext cx="26700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10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التوازن في التقويم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20040" y="2011680"/>
            <a:ext cx="263347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لا تكتفِ بالتقويم الإجمالي - ادمج التشخيصي والتكويني في كل وحدة دراسية.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3200400" y="822960"/>
            <a:ext cx="2816352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200400" y="822960"/>
            <a:ext cx="2816352" cy="73152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270248" y="950976"/>
            <a:ext cx="676656" cy="676656"/>
          </a:xfrm>
          <a:prstGeom prst="ellipse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270248" y="950976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  <a:latin typeface="Segoe UI Emoji" pitchFamily="34" charset="0"/>
                <a:ea typeface="Segoe UI Emoji" pitchFamily="34" charset="-122"/>
                <a:cs typeface="Segoe UI Emoji" pitchFamily="34" charset="-120"/>
              </a:rPr>
              <a:t>📐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3273552" y="1664208"/>
            <a:ext cx="26700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100" b="1" dirty="0">
                <a:solidFill>
                  <a:srgbClr val="0D7A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الصدق قبل كل شيء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3291840" y="2011680"/>
            <a:ext cx="263347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تحقق دائماً من توافق اختباراتك مع الإطار المرجعي عبر جدول التخصيص.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6172200" y="822960"/>
            <a:ext cx="2816352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172200" y="822960"/>
            <a:ext cx="2816352" cy="73152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242048" y="950976"/>
            <a:ext cx="676656" cy="676656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242048" y="950976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  <a:latin typeface="Segoe UI Emoji" pitchFamily="34" charset="0"/>
                <a:ea typeface="Segoe UI Emoji" pitchFamily="34" charset="-122"/>
                <a:cs typeface="Segoe UI Emoji" pitchFamily="34" charset="-120"/>
              </a:rPr>
              <a:t>💻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6245352" y="1664208"/>
            <a:ext cx="26700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1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التحول الرقمي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263640" y="2011680"/>
            <a:ext cx="263347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استثمر أدوات التقويم الرقمي (Google Forms, Kahoot) لتقويم فعّال وتحفيزي.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228600" y="2743200"/>
            <a:ext cx="2816352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228600" y="2743200"/>
            <a:ext cx="2816352" cy="731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298448" y="2871216"/>
            <a:ext cx="676656" cy="676656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298448" y="2871216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  <a:latin typeface="Segoe UI Emoji" pitchFamily="34" charset="0"/>
                <a:ea typeface="Segoe UI Emoji" pitchFamily="34" charset="-122"/>
                <a:cs typeface="Segoe UI Emoji" pitchFamily="34" charset="-120"/>
              </a:rPr>
              <a:t>♿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301752" y="3584448"/>
            <a:ext cx="26700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1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الإنصاف والدمج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320040" y="3931920"/>
            <a:ext cx="263347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كيّف اختباراتك لجميع التلاميذ وفق القرار 47.19 والمذكرة 42.21.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3200400" y="2743200"/>
            <a:ext cx="2816352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3200400" y="2743200"/>
            <a:ext cx="2816352" cy="73152"/>
          </a:xfrm>
          <a:prstGeom prst="rect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4270248" y="2871216"/>
            <a:ext cx="676656" cy="676656"/>
          </a:xfrm>
          <a:prstGeom prst="ellipse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270248" y="2871216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  <a:latin typeface="Segoe UI Emoji" pitchFamily="34" charset="0"/>
                <a:ea typeface="Segoe UI Emoji" pitchFamily="34" charset="-122"/>
                <a:cs typeface="Segoe UI Emoji" pitchFamily="34" charset="-120"/>
              </a:rPr>
              <a:t>📊</a:t>
            </a:r>
            <a:endParaRPr lang="en-US" sz="2200" dirty="0"/>
          </a:p>
        </p:txBody>
      </p:sp>
      <p:sp>
        <p:nvSpPr>
          <p:cNvPr id="33" name="Text 31"/>
          <p:cNvSpPr/>
          <p:nvPr/>
        </p:nvSpPr>
        <p:spPr>
          <a:xfrm>
            <a:off x="3273552" y="3584448"/>
            <a:ext cx="26700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100" b="1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استثمار النتائج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3291840" y="3931920"/>
            <a:ext cx="263347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حلّل النتائج إحصائياً وخطط لأنشطة دعم مبنية على بيانات حقيقية.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172200" y="2743200"/>
            <a:ext cx="2816352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6172200" y="2743200"/>
            <a:ext cx="2816352" cy="73152"/>
          </a:xfrm>
          <a:prstGeom prst="rect">
            <a:avLst/>
          </a:prstGeom>
          <a:solidFill>
            <a:srgbClr val="2A3F7E"/>
          </a:solidFill>
          <a:ln w="12700">
            <a:solidFill>
              <a:srgbClr val="2A3F7E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7242048" y="2871216"/>
            <a:ext cx="676656" cy="676656"/>
          </a:xfrm>
          <a:prstGeom prst="ellipse">
            <a:avLst/>
          </a:prstGeom>
          <a:solidFill>
            <a:srgbClr val="2A3F7E"/>
          </a:solidFill>
          <a:ln w="12700">
            <a:solidFill>
              <a:srgbClr val="2A3F7E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242048" y="2871216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  <a:latin typeface="Segoe UI Emoji" pitchFamily="34" charset="0"/>
                <a:ea typeface="Segoe UI Emoji" pitchFamily="34" charset="-122"/>
                <a:cs typeface="Segoe UI Emoji" pitchFamily="34" charset="-120"/>
              </a:rPr>
              <a:t>🤝</a:t>
            </a:r>
            <a:endParaRPr lang="en-US" sz="2200" dirty="0"/>
          </a:p>
        </p:txBody>
      </p:sp>
      <p:sp>
        <p:nvSpPr>
          <p:cNvPr id="39" name="Text 37"/>
          <p:cNvSpPr/>
          <p:nvPr/>
        </p:nvSpPr>
        <p:spPr>
          <a:xfrm>
            <a:off x="6245352" y="3584448"/>
            <a:ext cx="26700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100" b="1" dirty="0">
                <a:solidFill>
                  <a:srgbClr val="2A3F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العمل الجماعي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6263640" y="3931920"/>
            <a:ext cx="263347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ضع الاختبارات والأطر المرجعية في ورشات جماعية - التعاون يُحسّن الجودة.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182880" y="4992624"/>
            <a:ext cx="8778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مصطفى بوعزوني - مفتش تربوي | المديرية الإقليمية آسفي | يونيو 2026</a:t>
            </a:r>
            <a:endParaRPr lang="en-US" sz="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1B2B5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74920"/>
            <a:ext cx="9144000" cy="685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73152"/>
            <a:ext cx="91440" cy="500176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914400"/>
            <a:ext cx="8595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شكراً على مشاركتكم المتميزة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274320" y="1664208"/>
            <a:ext cx="8595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i="1" dirty="0">
                <a:solidFill>
                  <a:srgbClr val="F0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Merci pour votre participation active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2286000" y="2231136"/>
            <a:ext cx="4572000" cy="1828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2340864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300" i="1" dirty="0">
                <a:solidFill>
                  <a:srgbClr val="F0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"التقويم الجيد هو الذي يُنير طريق المتعلم نحو النمو، لا ذلك الذي يُصدر حكماً قاطعاً على مساره"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2286000" y="2999232"/>
            <a:ext cx="4572000" cy="18288"/>
          </a:xfrm>
          <a:prstGeom prst="rect">
            <a:avLst/>
          </a:prstGeom>
          <a:solidFill>
            <a:srgbClr val="2A3F7E"/>
          </a:solidFill>
          <a:ln w="12700">
            <a:solidFill>
              <a:srgbClr val="2A3F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3127248"/>
            <a:ext cx="8595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600" b="1" dirty="0">
                <a:solidFill>
                  <a:srgbClr val="F0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مصطفى بوعزوني  |  مفتش تربوي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274320" y="3502152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300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المديرية الإقليمية بآسفي  |  المقاطعة التربوية الثالثة - فرنسية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274320" y="3840480"/>
            <a:ext cx="8595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Mustapha.bouazzouny@taalim.ma  |  Tel: 0666219829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40080" y="4297680"/>
            <a:ext cx="1783080" cy="292608"/>
          </a:xfrm>
          <a:prstGeom prst="rect">
            <a:avLst/>
          </a:prstGeom>
          <a:solidFill>
            <a:srgbClr val="2A3F7E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" y="4297680"/>
            <a:ext cx="1783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ساعة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2651760" y="4297680"/>
            <a:ext cx="1783080" cy="292608"/>
          </a:xfrm>
          <a:prstGeom prst="rect">
            <a:avLst/>
          </a:prstGeom>
          <a:solidFill>
            <a:srgbClr val="2A3F7E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651760" y="4297680"/>
            <a:ext cx="1783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أيام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663440" y="4297680"/>
            <a:ext cx="1783080" cy="292608"/>
          </a:xfrm>
          <a:prstGeom prst="rect">
            <a:avLst/>
          </a:prstGeom>
          <a:solidFill>
            <a:srgbClr val="2A3F7E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663440" y="4297680"/>
            <a:ext cx="1783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مشارك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6675120" y="4297680"/>
            <a:ext cx="1783080" cy="292608"/>
          </a:xfrm>
          <a:prstGeom prst="rect">
            <a:avLst/>
          </a:prstGeom>
          <a:solidFill>
            <a:srgbClr val="2A3F7E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675120" y="4297680"/>
            <a:ext cx="1783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يونيو 2026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B2B5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74920"/>
            <a:ext cx="9144000" cy="685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200400" y="1097280"/>
            <a:ext cx="91440" cy="29260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474720" y="1188720"/>
            <a:ext cx="5303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6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الوحدة الأولى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474720" y="1691640"/>
            <a:ext cx="5303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الإطار المفاهيمي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3474720" y="2423160"/>
            <a:ext cx="5303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3600" b="1" dirty="0">
                <a:solidFill>
                  <a:srgbClr val="F0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المتقدم للتقويم</a:t>
            </a:r>
            <a:endParaRPr lang="en-US" sz="3600" dirty="0"/>
          </a:p>
        </p:txBody>
      </p:sp>
      <p:sp>
        <p:nvSpPr>
          <p:cNvPr id="8" name="Text 6"/>
          <p:cNvSpPr/>
          <p:nvPr/>
        </p:nvSpPr>
        <p:spPr>
          <a:xfrm>
            <a:off x="3474720" y="320040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Cadre conceptuel avancé de l'évaluation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65760" y="1645920"/>
            <a:ext cx="502920" cy="502920"/>
          </a:xfrm>
          <a:prstGeom prst="ellipse">
            <a:avLst/>
          </a:prstGeom>
          <a:solidFill>
            <a:srgbClr val="2A3F7E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0040" y="1664208"/>
            <a:ext cx="594360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القياس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960120" y="1645920"/>
            <a:ext cx="502920" cy="502920"/>
          </a:xfrm>
          <a:prstGeom prst="ellipse">
            <a:avLst/>
          </a:prstGeom>
          <a:solidFill>
            <a:srgbClr val="2A3F7E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1664208"/>
            <a:ext cx="594360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التقدير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1554480" y="1645920"/>
            <a:ext cx="502920" cy="502920"/>
          </a:xfrm>
          <a:prstGeom prst="ellipse">
            <a:avLst/>
          </a:prstGeom>
          <a:solidFill>
            <a:srgbClr val="2A3F7E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508760" y="1664208"/>
            <a:ext cx="594360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الاختبار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2148840" y="1645920"/>
            <a:ext cx="502920" cy="502920"/>
          </a:xfrm>
          <a:prstGeom prst="ellipse">
            <a:avLst/>
          </a:prstGeom>
          <a:solidFill>
            <a:srgbClr val="2A3F7E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103120" y="1664208"/>
            <a:ext cx="594360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التقويم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3152"/>
            <a:ext cx="9144000" cy="658368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9144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الفروقات المفاهيمية الجوهرية | Distinctions Conceptuelles Fondamentales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182880" y="804672"/>
            <a:ext cx="2816352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82880" y="804672"/>
            <a:ext cx="2816352" cy="658368"/>
          </a:xfrm>
          <a:prstGeom prst="rect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56032" y="822960"/>
            <a:ext cx="267004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Testing الاختبار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274320" y="1536192"/>
            <a:ext cx="263347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أداة قياس مُقنَّنة تُستخدم لجمع معلومات كمية حول أداء المتعلم في لحظة زمنية محددة.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274320" y="2359152"/>
            <a:ext cx="26334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Outil de mesure standardisé pour collecter des données quantitatives.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274320" y="2880360"/>
            <a:ext cx="2633472" cy="18288"/>
          </a:xfrm>
          <a:prstGeom prst="rect">
            <a:avLst/>
          </a:prstGeom>
          <a:solidFill>
            <a:srgbClr val="E0E4F0"/>
          </a:solidFill>
          <a:ln w="12700">
            <a:solidFill>
              <a:srgbClr val="E0E4F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92608" y="2944368"/>
            <a:ext cx="109728" cy="109728"/>
          </a:xfrm>
          <a:prstGeom prst="ellipse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38912" y="2926080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أسئلة موحدة ومُقنَّنة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292608" y="3236976"/>
            <a:ext cx="109728" cy="109728"/>
          </a:xfrm>
          <a:prstGeom prst="ellipse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38912" y="321868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نتيجة رقمية قابلة للمقارنة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292608" y="3529584"/>
            <a:ext cx="109728" cy="109728"/>
          </a:xfrm>
          <a:prstGeom prst="ellipse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38912" y="3511296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لحظي وآني (snapshot)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292608" y="3822192"/>
            <a:ext cx="109728" cy="109728"/>
          </a:xfrm>
          <a:prstGeom prst="ellipse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38912" y="380390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مثال: الإمتحان الإشهادي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274320" y="4114800"/>
            <a:ext cx="2633472" cy="292608"/>
          </a:xfrm>
          <a:prstGeom prst="rect">
            <a:avLst/>
          </a:prstGeom>
          <a:solidFill>
            <a:srgbClr val="FEF0E6"/>
          </a:solidFill>
          <a:ln w="12700">
            <a:solidFill>
              <a:srgbClr val="E0E4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92608" y="4123944"/>
            <a:ext cx="2596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b="1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لا يُخبرنا لماذا أخفق التلميذ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3172968" y="804672"/>
            <a:ext cx="2816352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3172968" y="804672"/>
            <a:ext cx="2816352" cy="658368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246120" y="822960"/>
            <a:ext cx="267004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Assessment التقييم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3264408" y="1536192"/>
            <a:ext cx="263347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عملية منهجية مستمرة لجمع معلومات متنوعة بهدف فهم تعلم المتعلم وتطوير الممارسة.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3264408" y="2359152"/>
            <a:ext cx="26334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Processus continu et diversifié pour comprendre les apprentissages.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3264408" y="2880360"/>
            <a:ext cx="2633472" cy="18288"/>
          </a:xfrm>
          <a:prstGeom prst="rect">
            <a:avLst/>
          </a:prstGeom>
          <a:solidFill>
            <a:srgbClr val="E0E4F0"/>
          </a:solidFill>
          <a:ln w="12700">
            <a:solidFill>
              <a:srgbClr val="E0E4F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3282696" y="2944368"/>
            <a:ext cx="109728" cy="109728"/>
          </a:xfrm>
          <a:prstGeom prst="ellipse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429000" y="2926080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متنوع الأدوات (ملاحظة، ملف...)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3282696" y="3236976"/>
            <a:ext cx="109728" cy="109728"/>
          </a:xfrm>
          <a:prstGeom prst="ellipse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429000" y="321868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يشمل السياق والعملية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3282696" y="3529584"/>
            <a:ext cx="109728" cy="109728"/>
          </a:xfrm>
          <a:prstGeom prst="ellipse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429000" y="3511296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يُعالج الأخطاء ويُقدم دعماً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3282696" y="3822192"/>
            <a:ext cx="109728" cy="109728"/>
          </a:xfrm>
          <a:prstGeom prst="ellipse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429000" y="380390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مثال: التقويم التكويني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3264408" y="4114800"/>
            <a:ext cx="2633472" cy="292608"/>
          </a:xfrm>
          <a:prstGeom prst="rect">
            <a:avLst/>
          </a:prstGeom>
          <a:solidFill>
            <a:srgbClr val="E0F5F4"/>
          </a:solidFill>
          <a:ln w="12700">
            <a:solidFill>
              <a:srgbClr val="E0E4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282696" y="4123944"/>
            <a:ext cx="2596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b="1" dirty="0">
                <a:solidFill>
                  <a:srgbClr val="0D7A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يستلزم وقتاً وتخطيطاً مدروساً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6163056" y="804672"/>
            <a:ext cx="2816352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6163056" y="804672"/>
            <a:ext cx="2816352" cy="658368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236208" y="822960"/>
            <a:ext cx="267004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Evaluation التقويم</a:t>
            </a:r>
            <a:endParaRPr lang="en-US" sz="1300" dirty="0"/>
          </a:p>
        </p:txBody>
      </p:sp>
      <p:sp>
        <p:nvSpPr>
          <p:cNvPr id="40" name="Text 38"/>
          <p:cNvSpPr/>
          <p:nvPr/>
        </p:nvSpPr>
        <p:spPr>
          <a:xfrm>
            <a:off x="6254496" y="1536192"/>
            <a:ext cx="263347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إصدار حكم قيمي على المنتوجات والبرامج والمؤسسات استناداً إلى معايير محددة مسبقاً.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6254496" y="2359152"/>
            <a:ext cx="26334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Jugement de valeur sur les productions, les programmes et les institutions.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6254496" y="2880360"/>
            <a:ext cx="2633472" cy="18288"/>
          </a:xfrm>
          <a:prstGeom prst="rect">
            <a:avLst/>
          </a:prstGeom>
          <a:solidFill>
            <a:srgbClr val="E0E4F0"/>
          </a:solidFill>
          <a:ln w="12700">
            <a:solidFill>
              <a:srgbClr val="E0E4F0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6272784" y="2944368"/>
            <a:ext cx="109728" cy="109728"/>
          </a:xfrm>
          <a:prstGeom prst="ellipse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419088" y="2926080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يشمل البرامج والأنظمة</a:t>
            </a:r>
            <a:endParaRPr lang="en-US" sz="950" dirty="0"/>
          </a:p>
        </p:txBody>
      </p:sp>
      <p:sp>
        <p:nvSpPr>
          <p:cNvPr id="45" name="Shape 43"/>
          <p:cNvSpPr/>
          <p:nvPr/>
        </p:nvSpPr>
        <p:spPr>
          <a:xfrm>
            <a:off x="6272784" y="3236976"/>
            <a:ext cx="109728" cy="109728"/>
          </a:xfrm>
          <a:prstGeom prst="ellipse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419088" y="321868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يُصدر أحكاماً للقرار</a:t>
            </a:r>
            <a:endParaRPr lang="en-US" sz="950" dirty="0"/>
          </a:p>
        </p:txBody>
      </p:sp>
      <p:sp>
        <p:nvSpPr>
          <p:cNvPr id="47" name="Shape 45"/>
          <p:cNvSpPr/>
          <p:nvPr/>
        </p:nvSpPr>
        <p:spPr>
          <a:xfrm>
            <a:off x="6272784" y="3529584"/>
            <a:ext cx="109728" cy="109728"/>
          </a:xfrm>
          <a:prstGeom prst="ellipse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419088" y="3511296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مقارنة بالأهداف والمعايير</a:t>
            </a:r>
            <a:endParaRPr lang="en-US" sz="950" dirty="0"/>
          </a:p>
        </p:txBody>
      </p:sp>
      <p:sp>
        <p:nvSpPr>
          <p:cNvPr id="49" name="Shape 47"/>
          <p:cNvSpPr/>
          <p:nvPr/>
        </p:nvSpPr>
        <p:spPr>
          <a:xfrm>
            <a:off x="6272784" y="3822192"/>
            <a:ext cx="109728" cy="109728"/>
          </a:xfrm>
          <a:prstGeom prst="ellipse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419088" y="380390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5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مثال: تقويم برنامج دراسي</a:t>
            </a:r>
            <a:endParaRPr lang="en-US" sz="950" dirty="0"/>
          </a:p>
        </p:txBody>
      </p:sp>
      <p:sp>
        <p:nvSpPr>
          <p:cNvPr id="51" name="Shape 49"/>
          <p:cNvSpPr/>
          <p:nvPr/>
        </p:nvSpPr>
        <p:spPr>
          <a:xfrm>
            <a:off x="6254496" y="4114800"/>
            <a:ext cx="2633472" cy="292608"/>
          </a:xfrm>
          <a:prstGeom prst="rect">
            <a:avLst/>
          </a:prstGeom>
          <a:solidFill>
            <a:srgbClr val="E8EDF8"/>
          </a:solidFill>
          <a:ln w="12700">
            <a:solidFill>
              <a:srgbClr val="E0E4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6272784" y="4123944"/>
            <a:ext cx="2596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يتطلب مرجعية واضحة ومحددة</a:t>
            </a:r>
            <a:endParaRPr lang="en-US" sz="850" dirty="0"/>
          </a:p>
        </p:txBody>
      </p:sp>
      <p:sp>
        <p:nvSpPr>
          <p:cNvPr id="53" name="Shape 51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182880" y="4992624"/>
            <a:ext cx="8778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ملاحظة للمقدم: اطلب من المشاركين تصنيف أمثلة واقعية في كل خانة. ناقش الفروق العملية مع الأمثلة.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3152"/>
            <a:ext cx="9144000" cy="658368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9144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أنواع التقويم التربوي ووظائفه | Types et Fonctions de l'Évaluation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182880" y="804672"/>
            <a:ext cx="205740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82880" y="804672"/>
            <a:ext cx="2057400" cy="475488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82880" y="804672"/>
            <a:ext cx="2057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Diagnostic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237744" y="1316736"/>
            <a:ext cx="19476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0D7A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التقويم التشخيصي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237744" y="1719072"/>
            <a:ext cx="1947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Evaluation Diagnostique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237744" y="2011680"/>
            <a:ext cx="1947672" cy="219456"/>
          </a:xfrm>
          <a:prstGeom prst="rect">
            <a:avLst/>
          </a:prstGeom>
          <a:solidFill>
            <a:srgbClr val="E8EDF8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37744" y="2011680"/>
            <a:ext cx="19476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🕐 قبل التعلم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292608" y="2304288"/>
            <a:ext cx="54864" cy="256032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84048" y="2286000"/>
            <a:ext cx="1801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يحدد المكتسبات القبلية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292608" y="2706624"/>
            <a:ext cx="54864" cy="256032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84048" y="2688336"/>
            <a:ext cx="1801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يكشف الفجوات المعرفية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292608" y="3108960"/>
            <a:ext cx="54864" cy="256032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84048" y="3090672"/>
            <a:ext cx="1801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يوجه التخطيط الديداكتيكي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292608" y="3511296"/>
            <a:ext cx="54864" cy="256032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84048" y="3493008"/>
            <a:ext cx="1801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مثال: اختبار دخول السنة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2395728" y="804672"/>
            <a:ext cx="205740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2395728" y="804672"/>
            <a:ext cx="2057400" cy="475488"/>
          </a:xfrm>
          <a:prstGeom prst="rect">
            <a:avLst/>
          </a:prstGeom>
          <a:solidFill>
            <a:srgbClr val="2A3F7E"/>
          </a:solidFill>
          <a:ln w="12700">
            <a:solidFill>
              <a:srgbClr val="2A3F7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395728" y="804672"/>
            <a:ext cx="2057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Formative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2450592" y="1316736"/>
            <a:ext cx="19476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2A3F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التقويم التكويني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2450592" y="1719072"/>
            <a:ext cx="1947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Evaluation Formative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2450592" y="2011680"/>
            <a:ext cx="1947672" cy="219456"/>
          </a:xfrm>
          <a:prstGeom prst="rect">
            <a:avLst/>
          </a:prstGeom>
          <a:solidFill>
            <a:srgbClr val="E8EDF8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450592" y="2011680"/>
            <a:ext cx="19476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🕐 أثناء التعلم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2505456" y="2304288"/>
            <a:ext cx="54864" cy="256032"/>
          </a:xfrm>
          <a:prstGeom prst="rect">
            <a:avLst/>
          </a:prstGeom>
          <a:solidFill>
            <a:srgbClr val="2A3F7E"/>
          </a:solidFill>
          <a:ln w="12700">
            <a:solidFill>
              <a:srgbClr val="2A3F7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596896" y="2286000"/>
            <a:ext cx="1801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يُغذي التعلم ويُنميه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2505456" y="2706624"/>
            <a:ext cx="54864" cy="256032"/>
          </a:xfrm>
          <a:prstGeom prst="rect">
            <a:avLst/>
          </a:prstGeom>
          <a:solidFill>
            <a:srgbClr val="2A3F7E"/>
          </a:solidFill>
          <a:ln w="12700">
            <a:solidFill>
              <a:srgbClr val="2A3F7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2596896" y="2688336"/>
            <a:ext cx="1801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يُعالج الأخطاء فوراً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2505456" y="3108960"/>
            <a:ext cx="54864" cy="256032"/>
          </a:xfrm>
          <a:prstGeom prst="rect">
            <a:avLst/>
          </a:prstGeom>
          <a:solidFill>
            <a:srgbClr val="2A3F7E"/>
          </a:solidFill>
          <a:ln w="12700">
            <a:solidFill>
              <a:srgbClr val="2A3F7E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596896" y="3090672"/>
            <a:ext cx="1801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يُحفز المتعلم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2505456" y="3511296"/>
            <a:ext cx="54864" cy="256032"/>
          </a:xfrm>
          <a:prstGeom prst="rect">
            <a:avLst/>
          </a:prstGeom>
          <a:solidFill>
            <a:srgbClr val="2A3F7E"/>
          </a:solidFill>
          <a:ln w="12700">
            <a:solidFill>
              <a:srgbClr val="2A3F7E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2596896" y="3493008"/>
            <a:ext cx="1801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مثال: تصحيح جماعي تشاركي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4608576" y="804672"/>
            <a:ext cx="205740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4608576" y="804672"/>
            <a:ext cx="2057400" cy="475488"/>
          </a:xfrm>
          <a:prstGeom prst="rect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608576" y="804672"/>
            <a:ext cx="2057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Sommative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4663440" y="1316736"/>
            <a:ext cx="19476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التقويم الإجمالي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4663440" y="1719072"/>
            <a:ext cx="1947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Evaluation Sommative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4663440" y="2011680"/>
            <a:ext cx="1947672" cy="219456"/>
          </a:xfrm>
          <a:prstGeom prst="rect">
            <a:avLst/>
          </a:prstGeom>
          <a:solidFill>
            <a:srgbClr val="E8EDF8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663440" y="2011680"/>
            <a:ext cx="19476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🕐 نهاية المرحلة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4718304" y="2304288"/>
            <a:ext cx="54864" cy="256032"/>
          </a:xfrm>
          <a:prstGeom prst="rect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4809744" y="2286000"/>
            <a:ext cx="1801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يقيس الكفايات النهائية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4718304" y="2706624"/>
            <a:ext cx="54864" cy="256032"/>
          </a:xfrm>
          <a:prstGeom prst="rect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4809744" y="2688336"/>
            <a:ext cx="1801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يُصدر حكماً إشهادياً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4718304" y="3108960"/>
            <a:ext cx="54864" cy="256032"/>
          </a:xfrm>
          <a:prstGeom prst="rect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809744" y="3090672"/>
            <a:ext cx="1801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مرتبط بالانتقال والإشهاد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4718304" y="3511296"/>
            <a:ext cx="54864" cy="256032"/>
          </a:xfrm>
          <a:prstGeom prst="rect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4809744" y="3493008"/>
            <a:ext cx="1801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مثال: الامتحان الإشهادي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6821424" y="804672"/>
            <a:ext cx="205740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1" name="Shape 49"/>
          <p:cNvSpPr/>
          <p:nvPr/>
        </p:nvSpPr>
        <p:spPr>
          <a:xfrm>
            <a:off x="6821424" y="804672"/>
            <a:ext cx="2057400" cy="475488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6821424" y="804672"/>
            <a:ext cx="2057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Remédiation</a:t>
            </a:r>
            <a:endParaRPr lang="en-US" sz="1400" dirty="0"/>
          </a:p>
        </p:txBody>
      </p:sp>
      <p:sp>
        <p:nvSpPr>
          <p:cNvPr id="53" name="Text 51"/>
          <p:cNvSpPr/>
          <p:nvPr/>
        </p:nvSpPr>
        <p:spPr>
          <a:xfrm>
            <a:off x="6876288" y="1316736"/>
            <a:ext cx="194767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التقويم الإرساء</a:t>
            </a:r>
            <a:endParaRPr lang="en-US" sz="1100" dirty="0"/>
          </a:p>
        </p:txBody>
      </p:sp>
      <p:sp>
        <p:nvSpPr>
          <p:cNvPr id="54" name="Text 52"/>
          <p:cNvSpPr/>
          <p:nvPr/>
        </p:nvSpPr>
        <p:spPr>
          <a:xfrm>
            <a:off x="6876288" y="1719072"/>
            <a:ext cx="1947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Evaluation de Remédiation</a:t>
            </a:r>
            <a:endParaRPr lang="en-US" sz="850" dirty="0"/>
          </a:p>
        </p:txBody>
      </p:sp>
      <p:sp>
        <p:nvSpPr>
          <p:cNvPr id="55" name="Shape 53"/>
          <p:cNvSpPr/>
          <p:nvPr/>
        </p:nvSpPr>
        <p:spPr>
          <a:xfrm>
            <a:off x="6876288" y="2011680"/>
            <a:ext cx="1947672" cy="219456"/>
          </a:xfrm>
          <a:prstGeom prst="rect">
            <a:avLst/>
          </a:prstGeom>
          <a:solidFill>
            <a:srgbClr val="E8EDF8"/>
          </a:solidFill>
          <a:ln w="12700">
            <a:solidFill>
              <a:srgbClr val="DDE3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6876288" y="2011680"/>
            <a:ext cx="19476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🕐 بعد التقويم</a:t>
            </a:r>
            <a:endParaRPr lang="en-US" sz="900" dirty="0"/>
          </a:p>
        </p:txBody>
      </p:sp>
      <p:sp>
        <p:nvSpPr>
          <p:cNvPr id="57" name="Shape 55"/>
          <p:cNvSpPr/>
          <p:nvPr/>
        </p:nvSpPr>
        <p:spPr>
          <a:xfrm>
            <a:off x="6931152" y="2304288"/>
            <a:ext cx="54864" cy="256032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7022592" y="2286000"/>
            <a:ext cx="1801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يُعالج نقاط الضعف المُحددة</a:t>
            </a:r>
            <a:endParaRPr lang="en-US" sz="900" dirty="0"/>
          </a:p>
        </p:txBody>
      </p:sp>
      <p:sp>
        <p:nvSpPr>
          <p:cNvPr id="59" name="Shape 57"/>
          <p:cNvSpPr/>
          <p:nvPr/>
        </p:nvSpPr>
        <p:spPr>
          <a:xfrm>
            <a:off x="6931152" y="2706624"/>
            <a:ext cx="54864" cy="256032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7022592" y="2688336"/>
            <a:ext cx="1801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يُفرق بين مستويات التلاميذ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6931152" y="3108960"/>
            <a:ext cx="54864" cy="256032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7022592" y="3090672"/>
            <a:ext cx="1801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يُقدم دعماً موجهاً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6931152" y="3511296"/>
            <a:ext cx="54864" cy="256032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7022592" y="3493008"/>
            <a:ext cx="18013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مثال: حصص الدعم الفردي</a:t>
            </a:r>
            <a:endParaRPr lang="en-US" sz="900" dirty="0"/>
          </a:p>
        </p:txBody>
      </p:sp>
      <p:sp>
        <p:nvSpPr>
          <p:cNvPr id="65" name="Shape 63"/>
          <p:cNvSpPr/>
          <p:nvPr/>
        </p:nvSpPr>
        <p:spPr>
          <a:xfrm>
            <a:off x="566928" y="1005840"/>
            <a:ext cx="274320" cy="12801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566928" y="1005840"/>
            <a:ext cx="2743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2B5E"/>
                </a:solidFill>
              </a:rPr>
              <a:t>←</a:t>
            </a:r>
            <a:endParaRPr lang="en-US" sz="1000" dirty="0"/>
          </a:p>
        </p:txBody>
      </p:sp>
      <p:sp>
        <p:nvSpPr>
          <p:cNvPr id="67" name="Shape 65"/>
          <p:cNvSpPr/>
          <p:nvPr/>
        </p:nvSpPr>
        <p:spPr>
          <a:xfrm>
            <a:off x="2779776" y="1005840"/>
            <a:ext cx="274320" cy="12801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2779776" y="1005840"/>
            <a:ext cx="2743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2B5E"/>
                </a:solidFill>
              </a:rPr>
              <a:t>←</a:t>
            </a:r>
            <a:endParaRPr lang="en-US" sz="1000" dirty="0"/>
          </a:p>
        </p:txBody>
      </p:sp>
      <p:sp>
        <p:nvSpPr>
          <p:cNvPr id="69" name="Shape 67"/>
          <p:cNvSpPr/>
          <p:nvPr/>
        </p:nvSpPr>
        <p:spPr>
          <a:xfrm>
            <a:off x="5010912" y="1005840"/>
            <a:ext cx="274320" cy="12801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5010912" y="1005840"/>
            <a:ext cx="2743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2B5E"/>
                </a:solidFill>
              </a:rPr>
              <a:t>←</a:t>
            </a:r>
            <a:endParaRPr lang="en-US" sz="1000" dirty="0"/>
          </a:p>
        </p:txBody>
      </p:sp>
      <p:sp>
        <p:nvSpPr>
          <p:cNvPr id="71" name="Shape 69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182880" y="4992624"/>
            <a:ext cx="8778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نصيحة ميدانية: ادمج التقويمين التكويني والتشخيصي بانتظام - لا تكتفِ بالتقويم الإجمالي وحده.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3152"/>
            <a:ext cx="9144000" cy="658368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9144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هرم بلوم المُحدَّث للمهارات المعرفية | Taxonomie de Bloom Révisée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194560" y="804672"/>
            <a:ext cx="4754880" cy="640080"/>
          </a:xfrm>
          <a:prstGeom prst="rect">
            <a:avLst/>
          </a:prstGeom>
          <a:solidFill>
            <a:srgbClr val="8E1B1B"/>
          </a:solidFill>
          <a:ln w="12700">
            <a:solidFill>
              <a:srgbClr val="8E1B1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267712" y="804672"/>
            <a:ext cx="365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0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2697480" y="804672"/>
            <a:ext cx="2011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الإبداع والتركيب | Créer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754880" y="804672"/>
            <a:ext cx="1737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i="1" dirty="0">
                <a:solidFill>
                  <a:srgbClr val="F0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أفعال: يُصمم، يُركّب، ينتج، يُخطط، يُنشئ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754880" y="1133856"/>
            <a:ext cx="1737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مثال: ابتكر حلاً لمسألة بيئية في محيطك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1920240" y="1499616"/>
            <a:ext cx="5303520" cy="64008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993392" y="1499616"/>
            <a:ext cx="365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0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2423160" y="1499616"/>
            <a:ext cx="2011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التقويم والنقد | Évaluer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480560" y="1499616"/>
            <a:ext cx="2286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i="1" dirty="0">
                <a:solidFill>
                  <a:srgbClr val="F0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أفعال: يُقيّم، يُبرر، يُدافع، ينتقد، يُقارن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4480560" y="1828800"/>
            <a:ext cx="2286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مثال: قيّم فعالية الحل المقترح في النص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1645920" y="2194560"/>
            <a:ext cx="5852160" cy="640080"/>
          </a:xfrm>
          <a:prstGeom prst="rect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719072" y="2194560"/>
            <a:ext cx="365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0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2148840" y="2194560"/>
            <a:ext cx="2011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التحليل والاستنتاج | Analyser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206240" y="2194560"/>
            <a:ext cx="2834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i="1" dirty="0">
                <a:solidFill>
                  <a:srgbClr val="F0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أفعال: يُفكك، يستنتج، يُميز، يُصنف، يقارن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4206240" y="2523744"/>
            <a:ext cx="2834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مثال: حلل العلاقة بين الضوء والتركيب الضوئي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1371600" y="2889504"/>
            <a:ext cx="6400800" cy="640080"/>
          </a:xfrm>
          <a:prstGeom prst="rect">
            <a:avLst/>
          </a:prstGeom>
          <a:solidFill>
            <a:srgbClr val="2980B9"/>
          </a:solidFill>
          <a:ln w="12700">
            <a:solidFill>
              <a:srgbClr val="2980B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444752" y="2889504"/>
            <a:ext cx="365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0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1874520" y="2889504"/>
            <a:ext cx="2011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التطبيق والتحويل | Appliquer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3931920" y="2889504"/>
            <a:ext cx="3383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i="1" dirty="0">
                <a:solidFill>
                  <a:srgbClr val="F0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أفعال: يطبق، يستعمل، يُنفذ، يُحسب، يُجرب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3931920" y="3218688"/>
            <a:ext cx="3383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مثال: طبّق القانون على الوضعية التالية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1097280" y="3584448"/>
            <a:ext cx="6949440" cy="640080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170432" y="3584448"/>
            <a:ext cx="365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0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1600200" y="3584448"/>
            <a:ext cx="2011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الفهم والإدراك | Comprendre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3657600" y="3584448"/>
            <a:ext cx="3931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i="1" dirty="0">
                <a:solidFill>
                  <a:srgbClr val="F0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أفعال: يُفسر، يُعيد صياغة، يُلخص، يُقارن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3657600" y="3913632"/>
            <a:ext cx="3931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مثال: اشرح بكلماتك الخاصة مفهوم التبخر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822960" y="4279392"/>
            <a:ext cx="7498080" cy="640080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96112" y="4279392"/>
            <a:ext cx="365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0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32" name="Text 30"/>
          <p:cNvSpPr/>
          <p:nvPr/>
        </p:nvSpPr>
        <p:spPr>
          <a:xfrm>
            <a:off x="1325880" y="4279392"/>
            <a:ext cx="2011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التذكر والاسترجاع | Mémoriser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3383280" y="4279392"/>
            <a:ext cx="4480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i="1" dirty="0">
                <a:solidFill>
                  <a:srgbClr val="F0D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أفعال: يُعرّف، يُسمي، يسترجع، يتعرف، يُحدد</a:t>
            </a:r>
            <a:endParaRPr lang="en-US" sz="850" dirty="0"/>
          </a:p>
        </p:txBody>
      </p:sp>
      <p:sp>
        <p:nvSpPr>
          <p:cNvPr id="34" name="Text 32"/>
          <p:cNvSpPr/>
          <p:nvPr/>
        </p:nvSpPr>
        <p:spPr>
          <a:xfrm>
            <a:off x="3383280" y="4608576"/>
            <a:ext cx="4480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مثال: سمّ أعضاء الجهاز الهضمي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182880" y="4992624"/>
            <a:ext cx="8778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ملاحظة للمقدم: استخدم هذا الهرم في بناء أسئلة متدرجة. 40% تذكر+فهم | 40% تطبيق | 20% تحليل+تقويم+إبداع.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3152"/>
            <a:ext cx="9144000" cy="658368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9144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أنواع الأسئلة الاختبارية | Types de Questions d'Évaluation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228600" y="804672"/>
            <a:ext cx="4251960" cy="1353312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28600" y="804672"/>
            <a:ext cx="164592" cy="1353312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841248"/>
            <a:ext cx="3977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dirty="0">
                <a:solidFill>
                  <a:srgbClr val="0D7A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أسئلة الاختيار من متعدد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57200" y="1152144"/>
            <a:ext cx="3977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QCM / Choix Multiple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371600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موضوعية، سريعة التصحيح، تغطية واسعة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457200" y="1609344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تحكم في الصياغة والمشتتات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457200" y="1856232"/>
            <a:ext cx="3977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0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المستويات: التذكر - الفهم - التطبيق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4709160" y="804672"/>
            <a:ext cx="4251960" cy="1353312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709160" y="804672"/>
            <a:ext cx="164592" cy="1353312"/>
          </a:xfrm>
          <a:prstGeom prst="rect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937760" y="841248"/>
            <a:ext cx="3977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أسئلة الصواب والخطأ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937760" y="1152144"/>
            <a:ext cx="3977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Vrai / Faux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4937760" y="1371600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سريعة، مناسبة للتشخيص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4937760" y="1609344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احتمال التخمين 50%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4937760" y="1856232"/>
            <a:ext cx="3977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0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المستويات: التذكر - الفهم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228600" y="2221992"/>
            <a:ext cx="4251960" cy="1353312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228600" y="2221992"/>
            <a:ext cx="164592" cy="1353312"/>
          </a:xfrm>
          <a:prstGeom prst="rect">
            <a:avLst/>
          </a:prstGeom>
          <a:solidFill>
            <a:srgbClr val="2A3F7E"/>
          </a:solidFill>
          <a:ln w="12700">
            <a:solidFill>
              <a:srgbClr val="2A3F7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7200" y="2258568"/>
            <a:ext cx="3977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dirty="0">
                <a:solidFill>
                  <a:srgbClr val="2A3F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أسئلة الملء والإكمال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57200" y="2569464"/>
            <a:ext cx="3977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Complétion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457200" y="2788920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تقيس الاسترجاع الحقيقي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457200" y="3026664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قد تُحتمل إجابات متعددة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457200" y="3273552"/>
            <a:ext cx="3977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0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المستويات: التذكر - الفهم - التطبيق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4709160" y="2221992"/>
            <a:ext cx="4251960" cy="1353312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4709160" y="2221992"/>
            <a:ext cx="164592" cy="1353312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937760" y="2258568"/>
            <a:ext cx="3977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الأسئلة المفتوحة القصيرة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4937760" y="2569464"/>
            <a:ext cx="3977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Réponse Courte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4937760" y="2788920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تقيس التعبير والفهم العميق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4937760" y="3026664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تصحيح ذاتي أصعب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4937760" y="3273552"/>
            <a:ext cx="3977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0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المستويات: الفهم - التطبيق - التحليل</a:t>
            </a:r>
            <a:endParaRPr lang="en-US" sz="800" dirty="0"/>
          </a:p>
        </p:txBody>
      </p:sp>
      <p:sp>
        <p:nvSpPr>
          <p:cNvPr id="33" name="Shape 31"/>
          <p:cNvSpPr/>
          <p:nvPr/>
        </p:nvSpPr>
        <p:spPr>
          <a:xfrm>
            <a:off x="228600" y="3639312"/>
            <a:ext cx="4251960" cy="1353312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228600" y="3639312"/>
            <a:ext cx="164592" cy="135331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57200" y="3675888"/>
            <a:ext cx="3977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وضعيات الإدماج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457200" y="3986784"/>
            <a:ext cx="3977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Situations d'Intégration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457200" y="4206240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تقيس الكفاية المركبة الحقيقية</a:t>
            </a:r>
            <a:endParaRPr lang="en-US" sz="850" dirty="0"/>
          </a:p>
        </p:txBody>
      </p:sp>
      <p:sp>
        <p:nvSpPr>
          <p:cNvPr id="38" name="Text 36"/>
          <p:cNvSpPr/>
          <p:nvPr/>
        </p:nvSpPr>
        <p:spPr>
          <a:xfrm>
            <a:off x="457200" y="4443984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تستلزم وقتاً وتخطيطاً</a:t>
            </a:r>
            <a:endParaRPr lang="en-US" sz="850" dirty="0"/>
          </a:p>
        </p:txBody>
      </p:sp>
      <p:sp>
        <p:nvSpPr>
          <p:cNvPr id="39" name="Text 37"/>
          <p:cNvSpPr/>
          <p:nvPr/>
        </p:nvSpPr>
        <p:spPr>
          <a:xfrm>
            <a:off x="457200" y="4690872"/>
            <a:ext cx="3977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0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المستويات: التطبيق - التحليل - التقويم</a:t>
            </a:r>
            <a:endParaRPr lang="en-US" sz="800" dirty="0"/>
          </a:p>
        </p:txBody>
      </p:sp>
      <p:sp>
        <p:nvSpPr>
          <p:cNvPr id="40" name="Shape 38"/>
          <p:cNvSpPr/>
          <p:nvPr/>
        </p:nvSpPr>
        <p:spPr>
          <a:xfrm>
            <a:off x="4709160" y="3639312"/>
            <a:ext cx="4251960" cy="1353312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4709160" y="3639312"/>
            <a:ext cx="164592" cy="135331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937760" y="3675888"/>
            <a:ext cx="3977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مهمات الإنجاز الرقمي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4937760" y="3986784"/>
            <a:ext cx="3977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Tâches Numériques</a:t>
            </a:r>
            <a:endParaRPr lang="en-US" sz="850" dirty="0"/>
          </a:p>
        </p:txBody>
      </p:sp>
      <p:sp>
        <p:nvSpPr>
          <p:cNvPr id="44" name="Text 42"/>
          <p:cNvSpPr/>
          <p:nvPr/>
        </p:nvSpPr>
        <p:spPr>
          <a:xfrm>
            <a:off x="4937760" y="4206240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تفاعلية، تحفيزية وحديثة</a:t>
            </a:r>
            <a:endParaRPr lang="en-US" sz="850" dirty="0"/>
          </a:p>
        </p:txBody>
      </p:sp>
      <p:sp>
        <p:nvSpPr>
          <p:cNvPr id="45" name="Text 43"/>
          <p:cNvSpPr/>
          <p:nvPr/>
        </p:nvSpPr>
        <p:spPr>
          <a:xfrm>
            <a:off x="4937760" y="4443984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50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تتطلب بنية تحتية رقمية</a:t>
            </a:r>
            <a:endParaRPr lang="en-US" sz="850" dirty="0"/>
          </a:p>
        </p:txBody>
      </p:sp>
      <p:sp>
        <p:nvSpPr>
          <p:cNvPr id="46" name="Text 44"/>
          <p:cNvSpPr/>
          <p:nvPr/>
        </p:nvSpPr>
        <p:spPr>
          <a:xfrm>
            <a:off x="4937760" y="4690872"/>
            <a:ext cx="3977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00" i="1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المستويات: كل المستويات حسب التصميم</a:t>
            </a:r>
            <a:endParaRPr lang="en-US" sz="800" dirty="0"/>
          </a:p>
        </p:txBody>
      </p:sp>
      <p:sp>
        <p:nvSpPr>
          <p:cNvPr id="47" name="Shape 45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182880" y="4992624"/>
            <a:ext cx="8778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نصيحة: نوّع أنواع الأسئلة في كل اختبار لقياس مستويات مهارية مختلفة وتجنب التحيز.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3152"/>
            <a:ext cx="9144000" cy="658368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9144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معايير جودة الاختبارات الإشهادية | Critères de Qualité des Examens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182880" y="822960"/>
            <a:ext cx="2834640" cy="1993392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82880" y="822960"/>
            <a:ext cx="2834640" cy="36576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37744" y="822960"/>
            <a:ext cx="27249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🎯 الصدق | Validité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256032" y="1225296"/>
            <a:ext cx="268833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يقيس الاختبار فعلاً ما صُمِّم لقياسه.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256032" y="1627632"/>
            <a:ext cx="2688336" cy="18288"/>
          </a:xfrm>
          <a:prstGeom prst="rect">
            <a:avLst/>
          </a:prstGeom>
          <a:solidFill>
            <a:srgbClr val="E0E4F0"/>
          </a:solidFill>
          <a:ln w="12700">
            <a:solidFill>
              <a:srgbClr val="E0E4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56032" y="1673352"/>
            <a:ext cx="268833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00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صدق المحتوى: هل تغطي الأسئلة جميع مكونات البرنامج؟</a:t>
            </a:r>
            <a:endParaRPr lang="en-US" sz="800" dirty="0"/>
          </a:p>
          <a:p>
            <a:pPr rtl="1" algn="r" indent="0" marL="0">
              <a:buNone/>
            </a:pPr>
            <a:r>
              <a:rPr lang="en-US" sz="800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صدق البناء: هل تقيس الأسئلة المستوى المهاري المستهدف؟</a:t>
            </a:r>
            <a:endParaRPr lang="en-US" sz="800" dirty="0"/>
          </a:p>
          <a:p>
            <a:pPr rtl="1" algn="r" indent="0" marL="0">
              <a:buNone/>
            </a:pPr>
            <a:r>
              <a:rPr lang="en-US" sz="800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صدق المحك: هل النتائج مرتبطة بمؤشرات خارجية موثوقة؟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256032" y="2450592"/>
            <a:ext cx="2688336" cy="274320"/>
          </a:xfrm>
          <a:prstGeom prst="rect">
            <a:avLst/>
          </a:prstGeom>
          <a:solidFill>
            <a:srgbClr val="FDECEA"/>
          </a:solidFill>
          <a:ln w="12700">
            <a:solidFill>
              <a:srgbClr val="F0D0D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56032" y="2450592"/>
            <a:ext cx="26883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7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خطأ شائع: تقييم ما لم يُدرَّس أو ما لم يُقصد قياسه.</a:t>
            </a:r>
            <a:endParaRPr lang="en-US" sz="750" dirty="0"/>
          </a:p>
        </p:txBody>
      </p:sp>
      <p:sp>
        <p:nvSpPr>
          <p:cNvPr id="13" name="Shape 11"/>
          <p:cNvSpPr/>
          <p:nvPr/>
        </p:nvSpPr>
        <p:spPr>
          <a:xfrm>
            <a:off x="3182112" y="822960"/>
            <a:ext cx="2834640" cy="1993392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182112" y="822960"/>
            <a:ext cx="2834640" cy="365760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36976" y="822960"/>
            <a:ext cx="27249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🔄 الثبات | Fidélité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3255264" y="1225296"/>
            <a:ext cx="268833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الحصول على نفس النتائج في ظروف مماثلة.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3255264" y="1627632"/>
            <a:ext cx="2688336" cy="18288"/>
          </a:xfrm>
          <a:prstGeom prst="rect">
            <a:avLst/>
          </a:prstGeom>
          <a:solidFill>
            <a:srgbClr val="E0E4F0"/>
          </a:solidFill>
          <a:ln w="12700">
            <a:solidFill>
              <a:srgbClr val="E0E4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255264" y="1673352"/>
            <a:ext cx="268833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00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ثبات المصححين: تطابق نتائج مُصحِّحَيْن مختلفَيْن.</a:t>
            </a:r>
            <a:endParaRPr lang="en-US" sz="800" dirty="0"/>
          </a:p>
          <a:p>
            <a:pPr rtl="1" algn="r" indent="0" marL="0">
              <a:buNone/>
            </a:pPr>
            <a:r>
              <a:rPr lang="en-US" sz="800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ثبات الأداة: الحصول على نفس الترتيب عند إعادة الاختبار.</a:t>
            </a:r>
            <a:endParaRPr lang="en-US" sz="800" dirty="0"/>
          </a:p>
          <a:p>
            <a:pPr rtl="1" algn="r" indent="0" marL="0">
              <a:buNone/>
            </a:pPr>
            <a:r>
              <a:rPr lang="en-US" sz="800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ثبات المعايير: وضوح شبكة التصحيح للجميع.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3255264" y="2450592"/>
            <a:ext cx="2688336" cy="274320"/>
          </a:xfrm>
          <a:prstGeom prst="rect">
            <a:avLst/>
          </a:prstGeom>
          <a:solidFill>
            <a:srgbClr val="FDECEA"/>
          </a:solidFill>
          <a:ln w="12700">
            <a:solidFill>
              <a:srgbClr val="F0D0D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55264" y="2450592"/>
            <a:ext cx="26883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7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خطأ شائع: اختلاف النقط بين مصححين مختلفين بفارق كبير.</a:t>
            </a:r>
            <a:endParaRPr lang="en-US" sz="750" dirty="0"/>
          </a:p>
        </p:txBody>
      </p:sp>
      <p:sp>
        <p:nvSpPr>
          <p:cNvPr id="21" name="Shape 19"/>
          <p:cNvSpPr/>
          <p:nvPr/>
        </p:nvSpPr>
        <p:spPr>
          <a:xfrm>
            <a:off x="6181344" y="822960"/>
            <a:ext cx="2834640" cy="1993392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6181344" y="822960"/>
            <a:ext cx="2834640" cy="365760"/>
          </a:xfrm>
          <a:prstGeom prst="rect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236208" y="822960"/>
            <a:ext cx="27249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📊 الشمولية | Exhaustivité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254496" y="1225296"/>
            <a:ext cx="268833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تغطية الاختبار لجميع مجالات ومكونات البرنامج.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6254496" y="1627632"/>
            <a:ext cx="2688336" cy="18288"/>
          </a:xfrm>
          <a:prstGeom prst="rect">
            <a:avLst/>
          </a:prstGeom>
          <a:solidFill>
            <a:srgbClr val="E0E4F0"/>
          </a:solidFill>
          <a:ln w="12700">
            <a:solidFill>
              <a:srgbClr val="E0E4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254496" y="1673352"/>
            <a:ext cx="268833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00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جدول التخصيص يضمن التوزيع المتوازن.</a:t>
            </a:r>
            <a:endParaRPr lang="en-US" sz="800" dirty="0"/>
          </a:p>
          <a:p>
            <a:pPr rtl="1" algn="r" indent="0" marL="0">
              <a:buNone/>
            </a:pPr>
            <a:r>
              <a:rPr lang="en-US" sz="800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التوازن بين المكونات والمجالات المعرفية.</a:t>
            </a:r>
            <a:endParaRPr lang="en-US" sz="800" dirty="0"/>
          </a:p>
          <a:p>
            <a:pPr rtl="1" algn="r" indent="0" marL="0">
              <a:buNone/>
            </a:pPr>
            <a:r>
              <a:rPr lang="en-US" sz="800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تمثيل كل مستوى مهاري بنسبة ملائمة.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6254496" y="2450592"/>
            <a:ext cx="2688336" cy="274320"/>
          </a:xfrm>
          <a:prstGeom prst="rect">
            <a:avLst/>
          </a:prstGeom>
          <a:solidFill>
            <a:srgbClr val="FDECEA"/>
          </a:solidFill>
          <a:ln w="12700">
            <a:solidFill>
              <a:srgbClr val="F0D0D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254496" y="2450592"/>
            <a:ext cx="26883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7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خطأ شائع: التركيز على مجال واحد وإهمال باقي المجالات.</a:t>
            </a:r>
            <a:endParaRPr lang="en-US" sz="750" dirty="0"/>
          </a:p>
        </p:txBody>
      </p:sp>
      <p:sp>
        <p:nvSpPr>
          <p:cNvPr id="29" name="Shape 27"/>
          <p:cNvSpPr/>
          <p:nvPr/>
        </p:nvSpPr>
        <p:spPr>
          <a:xfrm>
            <a:off x="182880" y="2880360"/>
            <a:ext cx="2834640" cy="1993392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182880" y="2880360"/>
            <a:ext cx="2834640" cy="365760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37744" y="2880360"/>
            <a:ext cx="27249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📈 التمييز | Pouvoir Discriminant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256032" y="3282696"/>
            <a:ext cx="268833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قدرة الاختبار على التمييز بين مستويات التلاميذ.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256032" y="3685032"/>
            <a:ext cx="2688336" cy="18288"/>
          </a:xfrm>
          <a:prstGeom prst="rect">
            <a:avLst/>
          </a:prstGeom>
          <a:solidFill>
            <a:srgbClr val="E0E4F0"/>
          </a:solidFill>
          <a:ln w="12700">
            <a:solidFill>
              <a:srgbClr val="E0E4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256032" y="3730752"/>
            <a:ext cx="268833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00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معامل التمييز المثالي: بين 0.30 و0.80.</a:t>
            </a:r>
            <a:endParaRPr lang="en-US" sz="800" dirty="0"/>
          </a:p>
          <a:p>
            <a:pPr rtl="1" algn="r" indent="0" marL="0">
              <a:buNone/>
            </a:pPr>
            <a:r>
              <a:rPr lang="en-US" sz="800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الأسئلة السهلة جداً أو الصعبة جداً لا تُميّز.</a:t>
            </a:r>
            <a:endParaRPr lang="en-US" sz="800" dirty="0"/>
          </a:p>
          <a:p>
            <a:pPr rtl="1" algn="r" indent="0" marL="0">
              <a:buNone/>
            </a:pPr>
            <a:r>
              <a:rPr lang="en-US" sz="800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توازن الصعوبة: سهل+متوسط+صعب.</a:t>
            </a:r>
            <a:endParaRPr lang="en-US" sz="800" dirty="0"/>
          </a:p>
        </p:txBody>
      </p:sp>
      <p:sp>
        <p:nvSpPr>
          <p:cNvPr id="35" name="Shape 33"/>
          <p:cNvSpPr/>
          <p:nvPr/>
        </p:nvSpPr>
        <p:spPr>
          <a:xfrm>
            <a:off x="256032" y="4507992"/>
            <a:ext cx="2688336" cy="274320"/>
          </a:xfrm>
          <a:prstGeom prst="rect">
            <a:avLst/>
          </a:prstGeom>
          <a:solidFill>
            <a:srgbClr val="FDECEA"/>
          </a:solidFill>
          <a:ln w="12700">
            <a:solidFill>
              <a:srgbClr val="F0D0D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256032" y="4507992"/>
            <a:ext cx="26883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7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خطأ شائع: أسئلة يحلها الجميع أو لا يحلها أحد.</a:t>
            </a:r>
            <a:endParaRPr lang="en-US" sz="750" dirty="0"/>
          </a:p>
        </p:txBody>
      </p:sp>
      <p:sp>
        <p:nvSpPr>
          <p:cNvPr id="37" name="Shape 35"/>
          <p:cNvSpPr/>
          <p:nvPr/>
        </p:nvSpPr>
        <p:spPr>
          <a:xfrm>
            <a:off x="3182112" y="2880360"/>
            <a:ext cx="2834640" cy="1993392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3182112" y="2880360"/>
            <a:ext cx="2834640" cy="3657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236976" y="2880360"/>
            <a:ext cx="27249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⚙️ العملية | Praticabilité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3255264" y="3282696"/>
            <a:ext cx="268833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إمكانية تطبيق الاختبار وتصحيحه بسهولة وموضوعية.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3255264" y="3685032"/>
            <a:ext cx="2688336" cy="18288"/>
          </a:xfrm>
          <a:prstGeom prst="rect">
            <a:avLst/>
          </a:prstGeom>
          <a:solidFill>
            <a:srgbClr val="E0E4F0"/>
          </a:solidFill>
          <a:ln w="12700">
            <a:solidFill>
              <a:srgbClr val="E0E4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3255264" y="3730752"/>
            <a:ext cx="268833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00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التعليمات واضحة لا تحتمل التأويل.</a:t>
            </a:r>
            <a:endParaRPr lang="en-US" sz="800" dirty="0"/>
          </a:p>
          <a:p>
            <a:pPr rtl="1" algn="r" indent="0" marL="0">
              <a:buNone/>
            </a:pPr>
            <a:r>
              <a:rPr lang="en-US" sz="800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مدة الاختبار مناسبة للمستوى.</a:t>
            </a:r>
            <a:endParaRPr lang="en-US" sz="800" dirty="0"/>
          </a:p>
          <a:p>
            <a:pPr rtl="1" algn="r" indent="0" marL="0">
              <a:buNone/>
            </a:pPr>
            <a:r>
              <a:rPr lang="en-US" sz="800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نموذج التصحيح مُعَدٌّ مسبقاً بدقة.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3255264" y="4507992"/>
            <a:ext cx="2688336" cy="274320"/>
          </a:xfrm>
          <a:prstGeom prst="rect">
            <a:avLst/>
          </a:prstGeom>
          <a:solidFill>
            <a:srgbClr val="FDECEA"/>
          </a:solidFill>
          <a:ln w="12700">
            <a:solidFill>
              <a:srgbClr val="F0D0D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3255264" y="4507992"/>
            <a:ext cx="26883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7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خطأ شائع: تعليمات مبهمة تُسبب ارتباكاً في الفهم.</a:t>
            </a:r>
            <a:endParaRPr lang="en-US" sz="750" dirty="0"/>
          </a:p>
        </p:txBody>
      </p:sp>
      <p:sp>
        <p:nvSpPr>
          <p:cNvPr id="45" name="Shape 43"/>
          <p:cNvSpPr/>
          <p:nvPr/>
        </p:nvSpPr>
        <p:spPr>
          <a:xfrm>
            <a:off x="6181344" y="2880360"/>
            <a:ext cx="2834640" cy="1993392"/>
          </a:xfrm>
          <a:prstGeom prst="rect">
            <a:avLst/>
          </a:prstGeom>
          <a:solidFill>
            <a:srgbClr val="FFFFFF"/>
          </a:solidFill>
          <a:ln w="12700">
            <a:solidFill>
              <a:srgbClr val="DDE3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6" name="Shape 44"/>
          <p:cNvSpPr/>
          <p:nvPr/>
        </p:nvSpPr>
        <p:spPr>
          <a:xfrm>
            <a:off x="6181344" y="2880360"/>
            <a:ext cx="2834640" cy="365760"/>
          </a:xfrm>
          <a:prstGeom prst="rect">
            <a:avLst/>
          </a:prstGeom>
          <a:solidFill>
            <a:srgbClr val="2A3F7E"/>
          </a:solidFill>
          <a:ln w="12700">
            <a:solidFill>
              <a:srgbClr val="2A3F7E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6236208" y="2880360"/>
            <a:ext cx="27249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⚖️ الإنصاف | Équité</a:t>
            </a:r>
            <a:endParaRPr lang="en-US" sz="1100" dirty="0"/>
          </a:p>
        </p:txBody>
      </p:sp>
      <p:sp>
        <p:nvSpPr>
          <p:cNvPr id="48" name="Text 46"/>
          <p:cNvSpPr/>
          <p:nvPr/>
        </p:nvSpPr>
        <p:spPr>
          <a:xfrm>
            <a:off x="6254496" y="3282696"/>
            <a:ext cx="268833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تكافؤ الفرص بين جميع التلاميذ في ظروف مماثلة.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6254496" y="3685032"/>
            <a:ext cx="2688336" cy="18288"/>
          </a:xfrm>
          <a:prstGeom prst="rect">
            <a:avLst/>
          </a:prstGeom>
          <a:solidFill>
            <a:srgbClr val="E0E4F0"/>
          </a:solidFill>
          <a:ln w="12700">
            <a:solidFill>
              <a:srgbClr val="E0E4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254496" y="3730752"/>
            <a:ext cx="268833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00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تجنب الأسئلة المحيلة على سياقات ثقافية خاصة.</a:t>
            </a:r>
            <a:endParaRPr lang="en-US" sz="800" dirty="0"/>
          </a:p>
          <a:p>
            <a:pPr rtl="1" algn="r" indent="0" marL="0">
              <a:buNone/>
            </a:pPr>
            <a:r>
              <a:rPr lang="en-US" sz="800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تكييف الاختبار لذوي الاحتياجات الخاصة.</a:t>
            </a:r>
            <a:endParaRPr lang="en-US" sz="800" dirty="0"/>
          </a:p>
          <a:p>
            <a:pPr rtl="1" algn="r" indent="0" marL="0">
              <a:buNone/>
            </a:pPr>
            <a:r>
              <a:rPr lang="en-US" sz="800" dirty="0">
                <a:solidFill>
                  <a:srgbClr val="8895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لغة واضحة لا تُميّز لصالح تلاميذ بعينهم.</a:t>
            </a:r>
            <a:endParaRPr lang="en-US" sz="800" dirty="0"/>
          </a:p>
        </p:txBody>
      </p:sp>
      <p:sp>
        <p:nvSpPr>
          <p:cNvPr id="51" name="Shape 49"/>
          <p:cNvSpPr/>
          <p:nvPr/>
        </p:nvSpPr>
        <p:spPr>
          <a:xfrm>
            <a:off x="6254496" y="4507992"/>
            <a:ext cx="2688336" cy="274320"/>
          </a:xfrm>
          <a:prstGeom prst="rect">
            <a:avLst/>
          </a:prstGeom>
          <a:solidFill>
            <a:srgbClr val="FDECEA"/>
          </a:solidFill>
          <a:ln w="12700">
            <a:solidFill>
              <a:srgbClr val="F0D0D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6254496" y="4507992"/>
            <a:ext cx="26883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7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خطأ شائع: أسئلة تفترض سياقاً اجتماعياً غير مشترك.</a:t>
            </a:r>
            <a:endParaRPr lang="en-US" sz="750" dirty="0"/>
          </a:p>
        </p:txBody>
      </p:sp>
      <p:sp>
        <p:nvSpPr>
          <p:cNvPr id="53" name="Shape 51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182880" y="4992624"/>
            <a:ext cx="8778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نصيحة ميدانية: تحقق من معيار الصدق أولاً (جدول التخصيص) ثم الثبات (شبكة التصحيح).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D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3152"/>
            <a:ext cx="9144000" cy="658368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9144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دَرْسٌ مُكثَّف | Mini-Cours 🎓 : كيف نبني سؤالاً اختبارياً جيداً؟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8412480" y="914400"/>
            <a:ext cx="502920" cy="502920"/>
          </a:xfrm>
          <a:prstGeom prst="ellipse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0" y="9144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274320" y="822960"/>
            <a:ext cx="800100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E0E8E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74320" y="822960"/>
            <a:ext cx="91440" cy="713232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859536"/>
            <a:ext cx="7726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0D7A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حدّد الهدف التعلمي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1170432"/>
            <a:ext cx="7726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اسأل نفسك: ماذا أريد أن أقيس؟ ارجع إلى الأهداف النوعية في الإطار المرجعي.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8412480" y="1691640"/>
            <a:ext cx="502920" cy="502920"/>
          </a:xfrm>
          <a:prstGeom prst="ellipse">
            <a:avLst/>
          </a:prstGeom>
          <a:solidFill>
            <a:srgbClr val="2A3F7E"/>
          </a:solidFill>
          <a:ln w="12700">
            <a:solidFill>
              <a:srgbClr val="2A3F7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412480" y="16916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1600200"/>
            <a:ext cx="800100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E0E8E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274320" y="1600200"/>
            <a:ext cx="91440" cy="713232"/>
          </a:xfrm>
          <a:prstGeom prst="rect">
            <a:avLst/>
          </a:prstGeom>
          <a:solidFill>
            <a:srgbClr val="2A3F7E"/>
          </a:solidFill>
          <a:ln w="12700">
            <a:solidFill>
              <a:srgbClr val="2A3F7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7200" y="1636776"/>
            <a:ext cx="7726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2A3F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اختر المستوى المهاري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57200" y="1947672"/>
            <a:ext cx="7726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استخدم هرم بلوم: هل تريد التذكر؟ الفهم؟ التطبيق؟ التحليل؟ وفق ذلك اختر الفعل.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8412480" y="2468880"/>
            <a:ext cx="502920" cy="502920"/>
          </a:xfrm>
          <a:prstGeom prst="ellipse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412480" y="24688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274320" y="2377440"/>
            <a:ext cx="800100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E0E8E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274320" y="2377440"/>
            <a:ext cx="91440" cy="713232"/>
          </a:xfrm>
          <a:prstGeom prst="rect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7200" y="2414016"/>
            <a:ext cx="7726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صُغ السؤال بدقة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57200" y="2724912"/>
            <a:ext cx="7726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استعمل أفعالاً واضحة: حدد، فسّر، احسب، قارن... تجنب الغموض والإجابات المتعددة.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8412480" y="3246120"/>
            <a:ext cx="502920" cy="50292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412480" y="32461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274320" y="3154680"/>
            <a:ext cx="800100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E0E8E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274320" y="3154680"/>
            <a:ext cx="91440" cy="713232"/>
          </a:xfrm>
          <a:prstGeom prst="rect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57200" y="3191256"/>
            <a:ext cx="7726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ضع نموذج التصحيح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457200" y="3502152"/>
            <a:ext cx="7726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قبل تطبيق الاختبار، ضع إجابة نموذجية ومعايير التنقيط لكل جزء.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8412480" y="4023360"/>
            <a:ext cx="502920" cy="502920"/>
          </a:xfrm>
          <a:prstGeom prst="ellipse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412480" y="40233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31" name="Shape 29"/>
          <p:cNvSpPr/>
          <p:nvPr/>
        </p:nvSpPr>
        <p:spPr>
          <a:xfrm>
            <a:off x="274320" y="3931920"/>
            <a:ext cx="800100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E0E8E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274320" y="3931920"/>
            <a:ext cx="91440" cy="7132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57200" y="3968496"/>
            <a:ext cx="7726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اختبر السؤال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457200" y="4279392"/>
            <a:ext cx="7726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333D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تحقق: هل التعليمات واضحة؟ هل المدة مناسبة؟ هل هناك إجابة وحيدة صحيحة؟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0D7A75"/>
          </a:solidFill>
          <a:ln w="12700">
            <a:solidFill>
              <a:srgbClr val="0D7A75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182880" y="4992624"/>
            <a:ext cx="87782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تطبيق فوري: اعمل في ثنائيات - اكتب سؤالاً لمادتك في 5 دقائق ثم تبادل مع زميلك للتقييم.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الإطار المفاهيمي المتقدم للتقويم والامتحان الإشهادي</dc:title>
  <dc:subject>PptxGenJS Presentation</dc:subject>
  <dc:creator>مصطفى بوعزوني</dc:creator>
  <cp:lastModifiedBy>مصطفى بوعزوني</cp:lastModifiedBy>
  <cp:revision>1</cp:revision>
  <dcterms:created xsi:type="dcterms:W3CDTF">2026-04-13T16:50:42Z</dcterms:created>
  <dcterms:modified xsi:type="dcterms:W3CDTF">2026-04-13T16:50:42Z</dcterms:modified>
</cp:coreProperties>
</file>